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315" r:id="rId3"/>
    <p:sldId id="316" r:id="rId4"/>
    <p:sldId id="344" r:id="rId5"/>
    <p:sldId id="335" r:id="rId6"/>
    <p:sldId id="336" r:id="rId7"/>
    <p:sldId id="337" r:id="rId8"/>
    <p:sldId id="338" r:id="rId9"/>
    <p:sldId id="339" r:id="rId10"/>
    <p:sldId id="345" r:id="rId11"/>
    <p:sldId id="341" r:id="rId12"/>
    <p:sldId id="342" r:id="rId13"/>
    <p:sldId id="343" r:id="rId14"/>
    <p:sldId id="34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4" r:id="rId3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4B"/>
    <a:srgbClr val="FF2525"/>
    <a:srgbClr val="FF858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617" autoAdjust="0"/>
    <p:restoredTop sz="71614" autoAdjust="0"/>
  </p:normalViewPr>
  <p:slideViewPr>
    <p:cSldViewPr>
      <p:cViewPr>
        <p:scale>
          <a:sx n="66" d="100"/>
          <a:sy n="66" d="100"/>
        </p:scale>
        <p:origin x="-1962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C5F76-CB75-411D-A525-1F4C8FA270AE}" type="doc">
      <dgm:prSet loTypeId="urn:microsoft.com/office/officeart/2005/8/layout/chart3" loCatId="cycle" qsTypeId="urn:microsoft.com/office/officeart/2005/8/quickstyle/simple1" qsCatId="simple" csTypeId="urn:microsoft.com/office/officeart/2005/8/colors/colorful5" csCatId="colorful" phldr="1"/>
      <dgm:spPr/>
    </dgm:pt>
    <dgm:pt modelId="{16B50484-9FFD-49E1-BBE9-5A09D62AA4A3}">
      <dgm:prSet phldrT="[Texto]"/>
      <dgm:spPr>
        <a:ln>
          <a:noFill/>
        </a:ln>
      </dgm:spPr>
      <dgm:t>
        <a:bodyPr/>
        <a:lstStyle/>
        <a:p>
          <a:r>
            <a:rPr lang="es-ES" b="1" dirty="0" smtClean="0"/>
            <a:t>EFICIENCIA</a:t>
          </a:r>
          <a:endParaRPr lang="es-ES" b="1" dirty="0"/>
        </a:p>
      </dgm:t>
    </dgm:pt>
    <dgm:pt modelId="{81C207B8-B900-45EB-A8B6-CCF019E042C7}" type="parTrans" cxnId="{51EFA980-70BE-47DF-968C-8B69A9E4317E}">
      <dgm:prSet/>
      <dgm:spPr/>
      <dgm:t>
        <a:bodyPr/>
        <a:lstStyle/>
        <a:p>
          <a:endParaRPr lang="es-ES"/>
        </a:p>
      </dgm:t>
    </dgm:pt>
    <dgm:pt modelId="{5142D3B8-E341-44CB-81D6-44C73D01DD33}" type="sibTrans" cxnId="{51EFA980-70BE-47DF-968C-8B69A9E4317E}">
      <dgm:prSet/>
      <dgm:spPr/>
      <dgm:t>
        <a:bodyPr/>
        <a:lstStyle/>
        <a:p>
          <a:endParaRPr lang="es-ES"/>
        </a:p>
      </dgm:t>
    </dgm:pt>
    <dgm:pt modelId="{B4C6417F-3438-4EEC-9272-C05019170CAD}">
      <dgm:prSet phldrT="[Texto]"/>
      <dgm:spPr>
        <a:ln>
          <a:noFill/>
        </a:ln>
      </dgm:spPr>
      <dgm:t>
        <a:bodyPr/>
        <a:lstStyle/>
        <a:p>
          <a:r>
            <a:rPr lang="es-ES" b="1" dirty="0" smtClean="0"/>
            <a:t>SATISFACCIÓN</a:t>
          </a:r>
          <a:endParaRPr lang="es-ES" b="1" dirty="0"/>
        </a:p>
      </dgm:t>
    </dgm:pt>
    <dgm:pt modelId="{CA4D0786-28BD-48C7-BCE5-E8E9E9E35FCC}" type="parTrans" cxnId="{6721A893-DD5E-4EAE-A81A-2B93F6C9AAF8}">
      <dgm:prSet/>
      <dgm:spPr/>
      <dgm:t>
        <a:bodyPr/>
        <a:lstStyle/>
        <a:p>
          <a:endParaRPr lang="es-ES"/>
        </a:p>
      </dgm:t>
    </dgm:pt>
    <dgm:pt modelId="{1E9A02E6-F62A-446D-AF67-A127CA2CDA3D}" type="sibTrans" cxnId="{6721A893-DD5E-4EAE-A81A-2B93F6C9AAF8}">
      <dgm:prSet/>
      <dgm:spPr/>
      <dgm:t>
        <a:bodyPr/>
        <a:lstStyle/>
        <a:p>
          <a:endParaRPr lang="es-ES"/>
        </a:p>
      </dgm:t>
    </dgm:pt>
    <dgm:pt modelId="{475BE110-34EE-4745-84BB-E50E49478F5D}">
      <dgm:prSet phldrT="[Texto]"/>
      <dgm:spPr>
        <a:ln>
          <a:noFill/>
        </a:ln>
      </dgm:spPr>
      <dgm:t>
        <a:bodyPr/>
        <a:lstStyle/>
        <a:p>
          <a:r>
            <a:rPr lang="es-ES" b="1" dirty="0" smtClean="0"/>
            <a:t>EFICACIA</a:t>
          </a:r>
          <a:endParaRPr lang="es-ES" b="1" dirty="0"/>
        </a:p>
      </dgm:t>
    </dgm:pt>
    <dgm:pt modelId="{C81FBF2A-C8D2-4FC7-A46D-FCEF52A86B38}" type="parTrans" cxnId="{C689C1BC-ABFA-4A7E-A2CC-BA76E11FF118}">
      <dgm:prSet/>
      <dgm:spPr/>
      <dgm:t>
        <a:bodyPr/>
        <a:lstStyle/>
        <a:p>
          <a:endParaRPr lang="es-ES"/>
        </a:p>
      </dgm:t>
    </dgm:pt>
    <dgm:pt modelId="{11B4BB48-8B3F-4516-919E-9D39DF92AB50}" type="sibTrans" cxnId="{C689C1BC-ABFA-4A7E-A2CC-BA76E11FF118}">
      <dgm:prSet/>
      <dgm:spPr/>
      <dgm:t>
        <a:bodyPr/>
        <a:lstStyle/>
        <a:p>
          <a:endParaRPr lang="es-ES"/>
        </a:p>
      </dgm:t>
    </dgm:pt>
    <dgm:pt modelId="{8F008C97-82A1-4852-83D8-00C37D770A96}" type="pres">
      <dgm:prSet presAssocID="{CE8C5F76-CB75-411D-A525-1F4C8FA270AE}" presName="compositeShape" presStyleCnt="0">
        <dgm:presLayoutVars>
          <dgm:chMax val="7"/>
          <dgm:dir/>
          <dgm:resizeHandles val="exact"/>
        </dgm:presLayoutVars>
      </dgm:prSet>
      <dgm:spPr/>
    </dgm:pt>
    <dgm:pt modelId="{9FC0547B-7CC4-4564-AC3C-266FB0EBA969}" type="pres">
      <dgm:prSet presAssocID="{CE8C5F76-CB75-411D-A525-1F4C8FA270AE}" presName="wedge1" presStyleLbl="node1" presStyleIdx="0" presStyleCnt="3" custLinFactNeighborX="-2354" custLinFactNeighborY="3357"/>
      <dgm:spPr/>
      <dgm:t>
        <a:bodyPr/>
        <a:lstStyle/>
        <a:p>
          <a:endParaRPr lang="es-ES"/>
        </a:p>
      </dgm:t>
    </dgm:pt>
    <dgm:pt modelId="{20E9DC09-3CBF-4ADE-BAA8-4C086DD47D63}" type="pres">
      <dgm:prSet presAssocID="{CE8C5F76-CB75-411D-A525-1F4C8FA270A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61D6AED-9531-4CAB-8F73-E1651E9FAF3F}" type="pres">
      <dgm:prSet presAssocID="{CE8C5F76-CB75-411D-A525-1F4C8FA270AE}" presName="wedge2" presStyleLbl="node1" presStyleIdx="1" presStyleCnt="3" custLinFactNeighborX="1220" custLinFactNeighborY="2549"/>
      <dgm:spPr/>
      <dgm:t>
        <a:bodyPr/>
        <a:lstStyle/>
        <a:p>
          <a:endParaRPr lang="es-ES"/>
        </a:p>
      </dgm:t>
    </dgm:pt>
    <dgm:pt modelId="{E074B3EF-9F24-410A-877E-D9144418E0BF}" type="pres">
      <dgm:prSet presAssocID="{CE8C5F76-CB75-411D-A525-1F4C8FA270A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EB49843-14A4-4215-B8DB-24E606745948}" type="pres">
      <dgm:prSet presAssocID="{CE8C5F76-CB75-411D-A525-1F4C8FA270AE}" presName="wedge3" presStyleLbl="node1" presStyleIdx="2" presStyleCnt="3"/>
      <dgm:spPr/>
      <dgm:t>
        <a:bodyPr/>
        <a:lstStyle/>
        <a:p>
          <a:endParaRPr lang="es-ES"/>
        </a:p>
      </dgm:t>
    </dgm:pt>
    <dgm:pt modelId="{52A4413E-35EA-4AC9-AA82-E1710FE77FA2}" type="pres">
      <dgm:prSet presAssocID="{CE8C5F76-CB75-411D-A525-1F4C8FA270A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0F4222B-3BBA-4B4D-9632-2F5488B27394}" type="presOf" srcId="{16B50484-9FFD-49E1-BBE9-5A09D62AA4A3}" destId="{9FC0547B-7CC4-4564-AC3C-266FB0EBA969}" srcOrd="0" destOrd="0" presId="urn:microsoft.com/office/officeart/2005/8/layout/chart3"/>
    <dgm:cxn modelId="{51EFA980-70BE-47DF-968C-8B69A9E4317E}" srcId="{CE8C5F76-CB75-411D-A525-1F4C8FA270AE}" destId="{16B50484-9FFD-49E1-BBE9-5A09D62AA4A3}" srcOrd="0" destOrd="0" parTransId="{81C207B8-B900-45EB-A8B6-CCF019E042C7}" sibTransId="{5142D3B8-E341-44CB-81D6-44C73D01DD33}"/>
    <dgm:cxn modelId="{98C07EA2-DA5C-4024-822C-1247BFB9FD66}" type="presOf" srcId="{475BE110-34EE-4745-84BB-E50E49478F5D}" destId="{52A4413E-35EA-4AC9-AA82-E1710FE77FA2}" srcOrd="1" destOrd="0" presId="urn:microsoft.com/office/officeart/2005/8/layout/chart3"/>
    <dgm:cxn modelId="{E48BECE6-A6DE-42BD-8A81-A1D3AFFA326F}" type="presOf" srcId="{16B50484-9FFD-49E1-BBE9-5A09D62AA4A3}" destId="{20E9DC09-3CBF-4ADE-BAA8-4C086DD47D63}" srcOrd="1" destOrd="0" presId="urn:microsoft.com/office/officeart/2005/8/layout/chart3"/>
    <dgm:cxn modelId="{3D6512F0-8237-4F5C-9C37-0C59D5DC5B72}" type="presOf" srcId="{CE8C5F76-CB75-411D-A525-1F4C8FA270AE}" destId="{8F008C97-82A1-4852-83D8-00C37D770A96}" srcOrd="0" destOrd="0" presId="urn:microsoft.com/office/officeart/2005/8/layout/chart3"/>
    <dgm:cxn modelId="{824D2070-7A60-4D79-B540-7C8D310E611B}" type="presOf" srcId="{475BE110-34EE-4745-84BB-E50E49478F5D}" destId="{DEB49843-14A4-4215-B8DB-24E606745948}" srcOrd="0" destOrd="0" presId="urn:microsoft.com/office/officeart/2005/8/layout/chart3"/>
    <dgm:cxn modelId="{B3FE4A35-E43D-43D1-8A1D-21003BBC3B4D}" type="presOf" srcId="{B4C6417F-3438-4EEC-9272-C05019170CAD}" destId="{E074B3EF-9F24-410A-877E-D9144418E0BF}" srcOrd="1" destOrd="0" presId="urn:microsoft.com/office/officeart/2005/8/layout/chart3"/>
    <dgm:cxn modelId="{6721A893-DD5E-4EAE-A81A-2B93F6C9AAF8}" srcId="{CE8C5F76-CB75-411D-A525-1F4C8FA270AE}" destId="{B4C6417F-3438-4EEC-9272-C05019170CAD}" srcOrd="1" destOrd="0" parTransId="{CA4D0786-28BD-48C7-BCE5-E8E9E9E35FCC}" sibTransId="{1E9A02E6-F62A-446D-AF67-A127CA2CDA3D}"/>
    <dgm:cxn modelId="{C689C1BC-ABFA-4A7E-A2CC-BA76E11FF118}" srcId="{CE8C5F76-CB75-411D-A525-1F4C8FA270AE}" destId="{475BE110-34EE-4745-84BB-E50E49478F5D}" srcOrd="2" destOrd="0" parTransId="{C81FBF2A-C8D2-4FC7-A46D-FCEF52A86B38}" sibTransId="{11B4BB48-8B3F-4516-919E-9D39DF92AB50}"/>
    <dgm:cxn modelId="{84129EFA-4F12-4D8A-811E-52FE2449C10A}" type="presOf" srcId="{B4C6417F-3438-4EEC-9272-C05019170CAD}" destId="{761D6AED-9531-4CAB-8F73-E1651E9FAF3F}" srcOrd="0" destOrd="0" presId="urn:microsoft.com/office/officeart/2005/8/layout/chart3"/>
    <dgm:cxn modelId="{35638AA7-2809-497B-9AB0-EF7E82528E40}" type="presParOf" srcId="{8F008C97-82A1-4852-83D8-00C37D770A96}" destId="{9FC0547B-7CC4-4564-AC3C-266FB0EBA969}" srcOrd="0" destOrd="0" presId="urn:microsoft.com/office/officeart/2005/8/layout/chart3"/>
    <dgm:cxn modelId="{27E8300E-C831-4379-A468-874FB27B9049}" type="presParOf" srcId="{8F008C97-82A1-4852-83D8-00C37D770A96}" destId="{20E9DC09-3CBF-4ADE-BAA8-4C086DD47D63}" srcOrd="1" destOrd="0" presId="urn:microsoft.com/office/officeart/2005/8/layout/chart3"/>
    <dgm:cxn modelId="{F8390456-FBC7-4A84-8E42-5DB8D17D6A4F}" type="presParOf" srcId="{8F008C97-82A1-4852-83D8-00C37D770A96}" destId="{761D6AED-9531-4CAB-8F73-E1651E9FAF3F}" srcOrd="2" destOrd="0" presId="urn:microsoft.com/office/officeart/2005/8/layout/chart3"/>
    <dgm:cxn modelId="{CB29B93C-1612-482C-9E9F-B673896D09EA}" type="presParOf" srcId="{8F008C97-82A1-4852-83D8-00C37D770A96}" destId="{E074B3EF-9F24-410A-877E-D9144418E0BF}" srcOrd="3" destOrd="0" presId="urn:microsoft.com/office/officeart/2005/8/layout/chart3"/>
    <dgm:cxn modelId="{3DCA646D-CFC4-48A3-ADE6-23A43B8DC3BD}" type="presParOf" srcId="{8F008C97-82A1-4852-83D8-00C37D770A96}" destId="{DEB49843-14A4-4215-B8DB-24E606745948}" srcOrd="4" destOrd="0" presId="urn:microsoft.com/office/officeart/2005/8/layout/chart3"/>
    <dgm:cxn modelId="{8DE3EADE-7EAA-430F-B117-0E07487BA45E}" type="presParOf" srcId="{8F008C97-82A1-4852-83D8-00C37D770A96}" destId="{52A4413E-35EA-4AC9-AA82-E1710FE77FA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0547B-7CC4-4564-AC3C-266FB0EBA969}">
      <dsp:nvSpPr>
        <dsp:cNvPr id="0" name=""/>
        <dsp:cNvSpPr/>
      </dsp:nvSpPr>
      <dsp:spPr>
        <a:xfrm>
          <a:off x="1348745" y="388919"/>
          <a:ext cx="3413760" cy="3413760"/>
        </a:xfrm>
        <a:prstGeom prst="pie">
          <a:avLst>
            <a:gd name="adj1" fmla="val 16200000"/>
            <a:gd name="adj2" fmla="val 18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 smtClean="0"/>
            <a:t>EFICIENCIA</a:t>
          </a:r>
          <a:endParaRPr lang="es-ES" sz="1900" b="1" kern="1200" dirty="0"/>
        </a:p>
      </dsp:txBody>
      <dsp:txXfrm>
        <a:off x="3204774" y="1018839"/>
        <a:ext cx="1158240" cy="1137920"/>
      </dsp:txXfrm>
    </dsp:sp>
    <dsp:sp modelId="{761D6AED-9531-4CAB-8F73-E1651E9FAF3F}">
      <dsp:nvSpPr>
        <dsp:cNvPr id="0" name=""/>
        <dsp:cNvSpPr/>
      </dsp:nvSpPr>
      <dsp:spPr>
        <a:xfrm>
          <a:off x="1294782" y="462936"/>
          <a:ext cx="3413760" cy="3413760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 smtClean="0"/>
            <a:t>SATISFACCIÓN</a:t>
          </a:r>
          <a:endParaRPr lang="es-ES" sz="1900" b="1" kern="1200" dirty="0"/>
        </a:p>
      </dsp:txBody>
      <dsp:txXfrm>
        <a:off x="2229502" y="2616856"/>
        <a:ext cx="1544320" cy="1056640"/>
      </dsp:txXfrm>
    </dsp:sp>
    <dsp:sp modelId="{DEB49843-14A4-4215-B8DB-24E606745948}">
      <dsp:nvSpPr>
        <dsp:cNvPr id="0" name=""/>
        <dsp:cNvSpPr/>
      </dsp:nvSpPr>
      <dsp:spPr>
        <a:xfrm>
          <a:off x="1253134" y="375919"/>
          <a:ext cx="3413760" cy="3413760"/>
        </a:xfrm>
        <a:prstGeom prst="pie">
          <a:avLst>
            <a:gd name="adj1" fmla="val 9000000"/>
            <a:gd name="adj2" fmla="val 1620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 smtClean="0"/>
            <a:t>EFICACIA</a:t>
          </a:r>
          <a:endParaRPr lang="es-ES" sz="1900" b="1" kern="1200" dirty="0"/>
        </a:p>
      </dsp:txBody>
      <dsp:txXfrm>
        <a:off x="1618894" y="1046480"/>
        <a:ext cx="1158240" cy="1137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0B490D3-5F38-4B7D-A056-607003620E19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DF768DC5-BFB8-4899-8591-1225E891485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6035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bleyaccesible.com/recurso_glosario.php#wurman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usableyaccesible.com/recurso_glosario.php#morville_peter" TargetMode="External"/><Relationship Id="rId4" Type="http://schemas.openxmlformats.org/officeDocument/2006/relationships/hyperlink" Target="http://www.usableyaccesible.com/recurso_glosario.php#rosenfeld_louis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solousabilidad.com/articulos/heuristica.htm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youtube.com/watch?v=lo_a2cfBUGc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9E8E445-E0D4-46CA-8EC3-599AF5FB1F52}" type="slidenum">
              <a:rPr lang="es-E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s-E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r>
              <a:rPr lang="es-ES" sz="1200" dirty="0" smtClean="0"/>
              <a:t>Disciplina (arte y ciencia) encargada de estructurar, organizar y etiquetar los elementos que conforman los entornos informacionales para facilitar de esta manera la localización (o el acceso) de la información contenida en ellos y mejorar, así, su utilidad y su aprovechamiento por parte de los usuarios (Pérez-</a:t>
            </a:r>
            <a:r>
              <a:rPr lang="es-ES" sz="1200" dirty="0" err="1" smtClean="0"/>
              <a:t>Montoro</a:t>
            </a:r>
            <a:r>
              <a:rPr lang="es-ES" sz="1200" dirty="0" smtClean="0"/>
              <a:t>, 2010).</a:t>
            </a:r>
          </a:p>
          <a:p>
            <a:r>
              <a:rPr lang="es-ES" sz="1200" dirty="0" smtClean="0"/>
              <a:t>El término fue introducido por </a:t>
            </a:r>
            <a:r>
              <a:rPr lang="es-ES" sz="1200" dirty="0" err="1" smtClean="0">
                <a:hlinkClick r:id="rId3"/>
              </a:rPr>
              <a:t>Wurman</a:t>
            </a:r>
            <a:r>
              <a:rPr lang="es-ES" sz="1200" dirty="0" smtClean="0"/>
              <a:t> en el congreso anual </a:t>
            </a:r>
            <a:r>
              <a:rPr lang="es-ES" sz="1200" i="1" dirty="0" smtClean="0"/>
              <a:t>American </a:t>
            </a:r>
            <a:r>
              <a:rPr lang="es-ES" sz="1200" i="1" dirty="0" err="1" smtClean="0"/>
              <a:t>Institute</a:t>
            </a:r>
            <a:r>
              <a:rPr lang="es-ES" sz="1200" i="1" dirty="0" smtClean="0"/>
              <a:t> of </a:t>
            </a:r>
            <a:r>
              <a:rPr lang="es-ES" sz="1200" i="1" dirty="0" err="1" smtClean="0"/>
              <a:t>Architects</a:t>
            </a:r>
            <a:r>
              <a:rPr lang="es-ES" sz="1200" dirty="0" smtClean="0"/>
              <a:t> de 1976, consolidándose en 1997 con su libro </a:t>
            </a:r>
            <a:r>
              <a:rPr lang="es-ES" sz="1200" i="1" dirty="0" smtClean="0"/>
              <a:t>"</a:t>
            </a:r>
            <a:r>
              <a:rPr lang="es-ES" sz="1200" i="1" dirty="0" err="1" smtClean="0"/>
              <a:t>Information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Architects</a:t>
            </a:r>
            <a:r>
              <a:rPr lang="es-ES" sz="1200" i="1" dirty="0" smtClean="0"/>
              <a:t>"</a:t>
            </a:r>
            <a:r>
              <a:rPr lang="es-ES" sz="1200" dirty="0" smtClean="0"/>
              <a:t>. Se identifica 1994 como el año del nacimiento oficial de la disciplina cuando </a:t>
            </a:r>
            <a:r>
              <a:rPr lang="es-ES" sz="1200" dirty="0" err="1" smtClean="0">
                <a:hlinkClick r:id="rId4"/>
              </a:rPr>
              <a:t>Rosenfel</a:t>
            </a:r>
            <a:r>
              <a:rPr lang="es-ES" sz="1200" dirty="0" smtClean="0"/>
              <a:t> empieza a utilizarlo en su columna "Web </a:t>
            </a:r>
            <a:r>
              <a:rPr lang="es-ES" sz="1200" dirty="0" err="1" smtClean="0"/>
              <a:t>Architect</a:t>
            </a:r>
            <a:r>
              <a:rPr lang="es-ES" sz="1200" dirty="0" smtClean="0"/>
              <a:t>" de </a:t>
            </a:r>
            <a:r>
              <a:rPr lang="es-ES" sz="1200" i="1" dirty="0" smtClean="0"/>
              <a:t>Web </a:t>
            </a:r>
            <a:r>
              <a:rPr lang="es-ES" sz="1200" i="1" dirty="0" err="1" smtClean="0"/>
              <a:t>Review</a:t>
            </a:r>
            <a:r>
              <a:rPr lang="es-ES" sz="1200" dirty="0" smtClean="0"/>
              <a:t>. 1998 es un año clave con el éxito del libro </a:t>
            </a:r>
            <a:r>
              <a:rPr lang="es-ES" sz="1200" i="1" dirty="0" smtClean="0"/>
              <a:t>"</a:t>
            </a:r>
            <a:r>
              <a:rPr lang="es-ES" sz="1200" i="1" dirty="0" err="1" smtClean="0"/>
              <a:t>Information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Architecture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for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the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World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Wide</a:t>
            </a:r>
            <a:r>
              <a:rPr lang="es-ES" sz="1200" i="1" dirty="0" smtClean="0"/>
              <a:t> Web"</a:t>
            </a:r>
            <a:r>
              <a:rPr lang="es-ES" sz="1200" dirty="0" smtClean="0"/>
              <a:t> de </a:t>
            </a:r>
            <a:r>
              <a:rPr lang="es-ES" sz="1200" dirty="0" err="1" smtClean="0">
                <a:hlinkClick r:id="rId5"/>
              </a:rPr>
              <a:t>Morville</a:t>
            </a:r>
            <a:r>
              <a:rPr lang="es-ES" sz="1200" dirty="0" smtClean="0"/>
              <a:t> y </a:t>
            </a:r>
            <a:r>
              <a:rPr lang="es-ES" sz="1200" dirty="0" err="1" smtClean="0">
                <a:hlinkClick r:id="rId4"/>
              </a:rPr>
              <a:t>Rosenfel</a:t>
            </a:r>
            <a:r>
              <a:rPr lang="es-ES" sz="1200" dirty="0" smtClean="0"/>
              <a:t>.</a:t>
            </a:r>
            <a:endParaRPr lang="es-ES" dirty="0" smtClean="0"/>
          </a:p>
          <a:p>
            <a:pPr>
              <a:spcBef>
                <a:spcPct val="0"/>
              </a:spcBef>
            </a:pPr>
            <a:endParaRPr lang="es-ES_tradnl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Mejor </a:t>
            </a:r>
            <a:r>
              <a:rPr lang="es-ES" b="1" dirty="0" smtClean="0"/>
              <a:t>sin desplegables</a:t>
            </a:r>
            <a:endParaRPr lang="es-ES" sz="12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22</a:t>
            </a:fld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sz="1200" dirty="0" smtClean="0"/>
              <a:t>Móviles y </a:t>
            </a:r>
            <a:r>
              <a:rPr lang="es-ES" sz="1200" dirty="0" err="1" smtClean="0"/>
              <a:t>tablets</a:t>
            </a:r>
            <a:endParaRPr lang="es-ES" sz="120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23</a:t>
            </a:fld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b="1" dirty="0" smtClean="0"/>
              <a:t>Mejor </a:t>
            </a:r>
            <a:r>
              <a:rPr lang="es-ES" b="1" dirty="0" err="1" smtClean="0"/>
              <a:t>sans-serif</a:t>
            </a:r>
            <a:endParaRPr lang="es-ES" sz="12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24</a:t>
            </a:fld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b="0" dirty="0" smtClean="0"/>
              <a:t>Mejor texto </a:t>
            </a:r>
            <a:r>
              <a:rPr lang="es-ES" b="1" dirty="0" smtClean="0"/>
              <a:t>negro sobre blanco</a:t>
            </a:r>
            <a:endParaRPr lang="es-ES" sz="12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25</a:t>
            </a:fld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b="0" dirty="0" smtClean="0"/>
              <a:t>Mejor texto </a:t>
            </a:r>
            <a:r>
              <a:rPr lang="es-ES" b="1" dirty="0" smtClean="0"/>
              <a:t>negro sobre blanco</a:t>
            </a:r>
            <a:endParaRPr lang="es-ES" sz="12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26</a:t>
            </a:fld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b="0" dirty="0" smtClean="0"/>
              <a:t>Mejor texto </a:t>
            </a:r>
            <a:r>
              <a:rPr lang="es-ES" b="1" dirty="0" smtClean="0"/>
              <a:t>negro sobre blanco</a:t>
            </a:r>
            <a:endParaRPr lang="es-ES" sz="12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27</a:t>
            </a:fld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b="0" dirty="0" smtClean="0"/>
              <a:t>Nada de </a:t>
            </a:r>
            <a:r>
              <a:rPr lang="es-ES" b="1" dirty="0" smtClean="0"/>
              <a:t>MAIL</a:t>
            </a:r>
            <a:r>
              <a:rPr lang="es-ES" b="1" baseline="0" dirty="0" smtClean="0"/>
              <a:t> TO </a:t>
            </a:r>
            <a:r>
              <a:rPr lang="es-ES" b="0" baseline="0" dirty="0" smtClean="0">
                <a:sym typeface="Wingdings" pitchFamily="2" charset="2"/>
              </a:rPr>
              <a:t> Outlook</a:t>
            </a:r>
            <a:endParaRPr lang="es-ES" sz="12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28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6700" indent="-266700">
              <a:buFont typeface="Arial" pitchFamily="34" charset="0"/>
              <a:buNone/>
            </a:pPr>
            <a:r>
              <a:rPr lang="es-ES" b="1" dirty="0" smtClean="0">
                <a:latin typeface="Calibri" pitchFamily="34" charset="0"/>
              </a:rPr>
              <a:t>-Test heurístico</a:t>
            </a:r>
          </a:p>
          <a:p>
            <a:pPr marL="266700" indent="-266700">
              <a:buFont typeface="Arial" pitchFamily="34" charset="0"/>
              <a:buNone/>
            </a:pPr>
            <a:r>
              <a:rPr lang="es-ES" dirty="0" smtClean="0">
                <a:latin typeface="Calibri" pitchFamily="34" charset="0"/>
              </a:rPr>
              <a:t>  Es el test más </a:t>
            </a:r>
            <a:r>
              <a:rPr lang="es-ES" b="1" dirty="0" smtClean="0">
                <a:latin typeface="Calibri" pitchFamily="34" charset="0"/>
              </a:rPr>
              <a:t>barato</a:t>
            </a:r>
            <a:r>
              <a:rPr lang="es-ES" dirty="0" smtClean="0">
                <a:latin typeface="Calibri" pitchFamily="34" charset="0"/>
              </a:rPr>
              <a:t>, un </a:t>
            </a:r>
            <a:r>
              <a:rPr lang="es-ES" b="1" dirty="0" err="1" smtClean="0">
                <a:latin typeface="Calibri" pitchFamily="34" charset="0"/>
              </a:rPr>
              <a:t>cheklist</a:t>
            </a:r>
            <a:r>
              <a:rPr lang="es-ES" dirty="0" smtClean="0">
                <a:latin typeface="Calibri" pitchFamily="34" charset="0"/>
              </a:rPr>
              <a:t> :</a:t>
            </a:r>
            <a:r>
              <a:rPr lang="es-ES" baseline="0" dirty="0" smtClean="0"/>
              <a:t> busca x </a:t>
            </a:r>
            <a:r>
              <a:rPr lang="es-ES" baseline="0" dirty="0" err="1" smtClean="0"/>
              <a:t>ej</a:t>
            </a:r>
            <a:r>
              <a:rPr lang="es-ES" baseline="0" dirty="0" smtClean="0"/>
              <a:t> </a:t>
            </a:r>
            <a:r>
              <a:rPr lang="es-ES" b="1" baseline="0" dirty="0" smtClean="0"/>
              <a:t>conflictos en la navegación</a:t>
            </a:r>
            <a:r>
              <a:rPr lang="es-ES" baseline="0" dirty="0" smtClean="0"/>
              <a:t>: ¿sabe el usuario dónde se encuentra en todo momento?</a:t>
            </a:r>
          </a:p>
          <a:p>
            <a:pPr marL="266700" indent="-266700">
              <a:buFont typeface="Arial" pitchFamily="34" charset="0"/>
              <a:buNone/>
            </a:pPr>
            <a:r>
              <a:rPr lang="es-ES" dirty="0" smtClean="0">
                <a:latin typeface="Calibri" pitchFamily="34" charset="0"/>
                <a:hlinkClick r:id="rId3"/>
              </a:rPr>
              <a:t>  www.nosolousabilidad.com/articulos/heuristica.htm</a:t>
            </a:r>
            <a:endParaRPr lang="es-ES" dirty="0" smtClean="0">
              <a:latin typeface="Calibri" pitchFamily="34" charset="0"/>
            </a:endParaRPr>
          </a:p>
          <a:p>
            <a:pPr marL="266700" marR="0" indent="-2667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b="1" dirty="0" smtClean="0">
                <a:latin typeface="Calibri" pitchFamily="34" charset="0"/>
              </a:rPr>
              <a:t>-Test de usuario</a:t>
            </a:r>
            <a:r>
              <a:rPr lang="es-ES" dirty="0" smtClean="0">
                <a:latin typeface="Calibri" pitchFamily="34" charset="0"/>
              </a:rPr>
              <a:t>: </a:t>
            </a:r>
            <a:r>
              <a:rPr lang="es-ES" dirty="0" smtClean="0"/>
              <a:t>Par</a:t>
            </a:r>
            <a:r>
              <a:rPr lang="es-ES" baseline="0" dirty="0" smtClean="0"/>
              <a:t>a webs más complejas: banca o tienda online, intranet…</a:t>
            </a:r>
          </a:p>
          <a:p>
            <a:pPr marL="266700" marR="0" indent="-2667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dirty="0" smtClean="0">
                <a:latin typeface="Calibri" pitchFamily="34" charset="0"/>
              </a:rPr>
              <a:t>  Se pide </a:t>
            </a:r>
            <a:r>
              <a:rPr lang="es-ES" b="1" dirty="0" smtClean="0">
                <a:latin typeface="Calibri" pitchFamily="34" charset="0"/>
              </a:rPr>
              <a:t>hacer una tarea</a:t>
            </a:r>
            <a:r>
              <a:rPr lang="es-ES" dirty="0" smtClean="0">
                <a:latin typeface="Calibri" pitchFamily="34" charset="0"/>
              </a:rPr>
              <a:t>, por ejemplo buscar </a:t>
            </a:r>
            <a:r>
              <a:rPr lang="es-ES" dirty="0" err="1" smtClean="0">
                <a:latin typeface="Calibri" pitchFamily="34" charset="0"/>
              </a:rPr>
              <a:t>info</a:t>
            </a:r>
            <a:r>
              <a:rPr lang="es-ES" dirty="0" smtClean="0">
                <a:latin typeface="Calibri" pitchFamily="34" charset="0"/>
              </a:rPr>
              <a:t> sobre una asignatura</a:t>
            </a:r>
          </a:p>
          <a:p>
            <a:pPr marL="266700" marR="0" indent="-2667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dirty="0" smtClean="0">
                <a:latin typeface="Calibri" pitchFamily="34" charset="0"/>
              </a:rPr>
              <a:t>  Se hace con usuarios del </a:t>
            </a:r>
            <a:r>
              <a:rPr lang="es-ES" b="1" dirty="0" smtClean="0">
                <a:latin typeface="Calibri" pitchFamily="34" charset="0"/>
              </a:rPr>
              <a:t>perfil tipo </a:t>
            </a:r>
            <a:r>
              <a:rPr lang="es-ES" dirty="0" smtClean="0">
                <a:latin typeface="Calibri" pitchFamily="34" charset="0"/>
              </a:rPr>
              <a:t>(de varios niveles: </a:t>
            </a:r>
            <a:r>
              <a:rPr lang="es-ES" dirty="0" err="1" smtClean="0">
                <a:latin typeface="Calibri" pitchFamily="34" charset="0"/>
              </a:rPr>
              <a:t>poweruser</a:t>
            </a:r>
            <a:r>
              <a:rPr lang="es-ES" dirty="0" smtClean="0">
                <a:latin typeface="Calibri" pitchFamily="34" charset="0"/>
              </a:rPr>
              <a:t>, usuario novel, …</a:t>
            </a:r>
          </a:p>
          <a:p>
            <a:pPr marL="266700" marR="0" indent="-2667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b="1" dirty="0" smtClean="0">
                <a:latin typeface="Calibri" pitchFamily="34" charset="0"/>
              </a:rPr>
              <a:t>- </a:t>
            </a:r>
            <a:r>
              <a:rPr lang="es-ES" b="1" dirty="0" err="1" smtClean="0">
                <a:latin typeface="Calibri" pitchFamily="34" charset="0"/>
              </a:rPr>
              <a:t>Eye</a:t>
            </a:r>
            <a:r>
              <a:rPr lang="es-ES" b="1" dirty="0" smtClean="0">
                <a:latin typeface="Calibri" pitchFamily="34" charset="0"/>
              </a:rPr>
              <a:t> Tracking</a:t>
            </a:r>
            <a:r>
              <a:rPr lang="es-ES" dirty="0" smtClean="0">
                <a:latin typeface="Calibri" pitchFamily="34" charset="0"/>
              </a:rPr>
              <a:t>, variante del test de usuario, q graba el movimiento del ojo</a:t>
            </a:r>
          </a:p>
          <a:p>
            <a:pPr marL="266700" marR="0" indent="-2667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dirty="0" smtClean="0">
                <a:latin typeface="Calibri" pitchFamily="34" charset="0"/>
                <a:hlinkClick r:id="rId4"/>
              </a:rPr>
              <a:t>http://www.youtube.com/watch?v=lo_a2cfBUGc</a:t>
            </a:r>
            <a:endParaRPr lang="es-ES" dirty="0" smtClean="0">
              <a:latin typeface="Calibri" pitchFamily="34" charset="0"/>
            </a:endParaRPr>
          </a:p>
          <a:p>
            <a:pPr marL="266700" indent="-266700">
              <a:buFont typeface="Arial" pitchFamily="34" charset="0"/>
              <a:buNone/>
            </a:pPr>
            <a:endParaRPr lang="es-ES" dirty="0" smtClean="0">
              <a:latin typeface="Calibri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29</a:t>
            </a:fld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6700" indent="-266700">
              <a:buFont typeface="Arial" pitchFamily="34" charset="0"/>
              <a:buNone/>
            </a:pPr>
            <a:endParaRPr lang="es-ES" dirty="0" smtClean="0">
              <a:latin typeface="Calibri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30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USABILIDAD: La facilidad con que las personas pueden utilizar una herramienta particular o cualquier otro objeto con el fin de alcanzar un objetivo concreto.</a:t>
            </a:r>
          </a:p>
          <a:p>
            <a:endParaRPr lang="es-ES" dirty="0" smtClean="0"/>
          </a:p>
          <a:p>
            <a:r>
              <a:rPr lang="es-ES" dirty="0" smtClean="0"/>
              <a:t>Eficacia:</a:t>
            </a:r>
            <a:r>
              <a:rPr lang="es-ES" baseline="0" dirty="0" smtClean="0"/>
              <a:t> usuario logra lo que quiere</a:t>
            </a:r>
          </a:p>
          <a:p>
            <a:r>
              <a:rPr lang="es-ES" baseline="0" dirty="0" smtClean="0"/>
              <a:t>Eficiencia: menor tiempo</a:t>
            </a:r>
          </a:p>
          <a:p>
            <a:r>
              <a:rPr lang="es-ES" baseline="0" dirty="0" smtClean="0"/>
              <a:t>Satisfacción  Experiencia de Usuario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Adaptarse a las tendencias del sector y a lo q el usuario espera</a:t>
            </a:r>
          </a:p>
          <a:p>
            <a:endParaRPr lang="es-ES" dirty="0" smtClean="0"/>
          </a:p>
          <a:p>
            <a:r>
              <a:rPr lang="es-ES" dirty="0" smtClean="0"/>
              <a:t>Web de Apple</a:t>
            </a:r>
          </a:p>
          <a:p>
            <a:pPr lvl="1"/>
            <a:r>
              <a:rPr lang="es-ES" dirty="0" smtClean="0"/>
              <a:t>1996: Navegación a la izquierda</a:t>
            </a:r>
          </a:p>
          <a:p>
            <a:pPr lvl="1"/>
            <a:r>
              <a:rPr lang="es-ES" dirty="0" smtClean="0"/>
              <a:t>2001: Navegación arriba y en pestañas (sin desplegables)</a:t>
            </a:r>
          </a:p>
          <a:p>
            <a:r>
              <a:rPr lang="es-ES" dirty="0" smtClean="0"/>
              <a:t>Web de Terra:</a:t>
            </a:r>
          </a:p>
          <a:p>
            <a:pPr lvl="1"/>
            <a:r>
              <a:rPr lang="es-ES" dirty="0" smtClean="0"/>
              <a:t>1999: Navegación principal a la </a:t>
            </a:r>
            <a:r>
              <a:rPr lang="es-ES" dirty="0" err="1" smtClean="0"/>
              <a:t>izda</a:t>
            </a:r>
            <a:r>
              <a:rPr lang="es-ES" dirty="0" smtClean="0"/>
              <a:t>, y secundaria arriba</a:t>
            </a:r>
          </a:p>
          <a:p>
            <a:pPr lvl="1"/>
            <a:r>
              <a:rPr lang="es-ES" dirty="0" smtClean="0"/>
              <a:t>2003: Incluye resúmenes de noticias</a:t>
            </a:r>
          </a:p>
          <a:p>
            <a:pPr lvl="1"/>
            <a:r>
              <a:rPr lang="es-ES" dirty="0" smtClean="0"/>
              <a:t>2008: Menú superior, y pestañas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15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66700" indent="-7938"/>
            <a:r>
              <a:rPr lang="es-ES" b="1" dirty="0" smtClean="0"/>
              <a:t>impresión subjetiva </a:t>
            </a:r>
            <a:r>
              <a:rPr lang="es-ES" dirty="0" smtClean="0"/>
              <a:t>sobre </a:t>
            </a:r>
            <a:r>
              <a:rPr lang="es-ES" b="1" dirty="0" smtClean="0"/>
              <a:t>cómo funciona </a:t>
            </a:r>
            <a:r>
              <a:rPr lang="es-ES" dirty="0" smtClean="0"/>
              <a:t>un sitio web en particular.</a:t>
            </a:r>
          </a:p>
          <a:p>
            <a:pPr marL="266700" indent="-7938"/>
            <a:r>
              <a:rPr lang="es-ES" b="1" dirty="0" smtClean="0"/>
              <a:t>convencionalismos</a:t>
            </a:r>
          </a:p>
          <a:p>
            <a:pPr marL="266700" indent="-7938"/>
            <a:r>
              <a:rPr lang="es-ES" dirty="0" err="1" smtClean="0"/>
              <a:t>Ej</a:t>
            </a:r>
            <a:r>
              <a:rPr lang="es-ES" dirty="0" smtClean="0"/>
              <a:t>: tienda online=carrito, tren=horarios/precios</a:t>
            </a:r>
          </a:p>
          <a:p>
            <a:pPr marL="266700" indent="-7938"/>
            <a:r>
              <a:rPr lang="es-ES" dirty="0" smtClean="0"/>
              <a:t>Noticias</a:t>
            </a:r>
            <a:r>
              <a:rPr lang="es-ES" baseline="0" dirty="0" smtClean="0"/>
              <a:t> Izquierda / </a:t>
            </a:r>
            <a:r>
              <a:rPr lang="es-ES" baseline="0" dirty="0" err="1" smtClean="0"/>
              <a:t>publi</a:t>
            </a:r>
            <a:r>
              <a:rPr lang="es-ES" baseline="0" dirty="0" smtClean="0"/>
              <a:t> derecha “</a:t>
            </a:r>
            <a:r>
              <a:rPr lang="es-ES" b="1" baseline="0" dirty="0" err="1" smtClean="0"/>
              <a:t>Advertisement</a:t>
            </a:r>
            <a:r>
              <a:rPr lang="es-ES" b="1" baseline="0" dirty="0" smtClean="0"/>
              <a:t>”</a:t>
            </a:r>
          </a:p>
          <a:p>
            <a:pPr marL="266700" marR="0" indent="-793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dirty="0" smtClean="0"/>
          </a:p>
          <a:p>
            <a:pPr marL="266700" marR="0" indent="-7938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smtClean="0"/>
              <a:t>Logo arriba a la izquierda.</a:t>
            </a:r>
            <a:r>
              <a:rPr lang="es-ES" dirty="0" smtClean="0"/>
              <a:t> Logo=nombre dominio </a:t>
            </a:r>
            <a:r>
              <a:rPr lang="es-ES" b="1" dirty="0" smtClean="0"/>
              <a:t>=sitio de confianza</a:t>
            </a:r>
            <a:r>
              <a:rPr lang="es-ES" dirty="0" smtClean="0"/>
              <a:t>, si no el usuario tarda menos de un segundo en salir.</a:t>
            </a:r>
          </a:p>
          <a:p>
            <a:pPr marL="266700" indent="-7938"/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Ej</a:t>
            </a:r>
            <a:r>
              <a:rPr lang="es-ES" dirty="0" smtClean="0"/>
              <a:t>: si un </a:t>
            </a:r>
            <a:r>
              <a:rPr lang="es-ES" b="1" dirty="0" err="1" smtClean="0"/>
              <a:t>pc</a:t>
            </a:r>
            <a:r>
              <a:rPr lang="es-ES" b="1" dirty="0" smtClean="0"/>
              <a:t> tarda 30 </a:t>
            </a:r>
            <a:r>
              <a:rPr lang="es-ES" b="1" dirty="0" err="1" smtClean="0"/>
              <a:t>seg</a:t>
            </a:r>
            <a:r>
              <a:rPr lang="es-ES" b="1" dirty="0" smtClean="0"/>
              <a:t> </a:t>
            </a:r>
            <a:r>
              <a:rPr lang="es-ES" dirty="0" smtClean="0"/>
              <a:t>en iniciar sesión, </a:t>
            </a:r>
            <a:r>
              <a:rPr lang="es-ES" b="1" dirty="0" smtClean="0"/>
              <a:t>el usuario tardará años en cambiar de </a:t>
            </a:r>
            <a:r>
              <a:rPr lang="es-ES" b="1" dirty="0" err="1" smtClean="0"/>
              <a:t>pc</a:t>
            </a:r>
            <a:r>
              <a:rPr lang="es-ES" b="1" dirty="0" smtClean="0"/>
              <a:t> </a:t>
            </a:r>
            <a:r>
              <a:rPr lang="es-ES" dirty="0" smtClean="0"/>
              <a:t>y tendrá que pagar.</a:t>
            </a:r>
          </a:p>
          <a:p>
            <a:endParaRPr lang="es-ES" b="1" dirty="0" smtClean="0"/>
          </a:p>
          <a:p>
            <a:r>
              <a:rPr lang="es-ES" b="1" dirty="0" smtClean="0"/>
              <a:t>Con SEM/SEO puedes conseguir visitas</a:t>
            </a:r>
            <a:r>
              <a:rPr lang="es-ES" dirty="0" smtClean="0"/>
              <a:t>, pero </a:t>
            </a:r>
            <a:r>
              <a:rPr lang="es-ES" b="1" dirty="0" smtClean="0"/>
              <a:t>sin usabilidad no volverán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17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El usuario que entra por 1ª vez en una web no hace </a:t>
            </a:r>
            <a:r>
              <a:rPr lang="es-ES" dirty="0" err="1" smtClean="0"/>
              <a:t>scroll</a:t>
            </a:r>
            <a:r>
              <a:rPr lang="es-ES" dirty="0" smtClean="0"/>
              <a:t> el 75% de las veces. Lo q se muestra sin </a:t>
            </a:r>
            <a:r>
              <a:rPr lang="es-ES" dirty="0" err="1" smtClean="0"/>
              <a:t>scroll</a:t>
            </a:r>
            <a:r>
              <a:rPr lang="es-ES" dirty="0" smtClean="0"/>
              <a:t>, debe ser interesante y atrapar al usuario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18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sz="1200" b="1" dirty="0" smtClean="0">
                <a:latin typeface="Calibri" pitchFamily="34" charset="0"/>
              </a:rPr>
              <a:t>Evitar callejones sin salidas</a:t>
            </a:r>
            <a:r>
              <a:rPr lang="es-ES" sz="1200" dirty="0" smtClean="0">
                <a:latin typeface="Calibri" pitchFamily="34" charset="0"/>
              </a:rPr>
              <a:t>, Reversibilidad</a:t>
            </a:r>
          </a:p>
          <a:p>
            <a:endParaRPr lang="es-ES" sz="1200" dirty="0" smtClean="0">
              <a:latin typeface="Calibri" pitchFamily="34" charset="0"/>
            </a:endParaRPr>
          </a:p>
          <a:p>
            <a:r>
              <a:rPr lang="es-ES" dirty="0" err="1" smtClean="0"/>
              <a:t>Ej</a:t>
            </a:r>
            <a:r>
              <a:rPr lang="es-ES" dirty="0" smtClean="0"/>
              <a:t>: No podemos hacer </a:t>
            </a:r>
            <a:r>
              <a:rPr lang="es-ES" b="1" dirty="0" err="1" smtClean="0"/>
              <a:t>Ctrl+Z</a:t>
            </a:r>
            <a:r>
              <a:rPr lang="es-ES" dirty="0" smtClean="0"/>
              <a:t>, posibilidad de volver a pantalla anterior o que tenga un </a:t>
            </a:r>
            <a:r>
              <a:rPr lang="es-ES" dirty="0" err="1" smtClean="0"/>
              <a:t>menu</a:t>
            </a:r>
            <a:r>
              <a:rPr lang="es-ES" dirty="0" smtClean="0"/>
              <a:t> de </a:t>
            </a:r>
            <a:r>
              <a:rPr lang="es-ES" dirty="0" err="1" smtClean="0"/>
              <a:t>navegacion</a:t>
            </a:r>
            <a:r>
              <a:rPr lang="es-ES" dirty="0" smtClean="0"/>
              <a:t> donde orientarse</a:t>
            </a:r>
          </a:p>
          <a:p>
            <a:r>
              <a:rPr lang="es-ES" dirty="0" err="1" smtClean="0"/>
              <a:t>Ej</a:t>
            </a:r>
            <a:r>
              <a:rPr lang="es-ES" dirty="0" smtClean="0"/>
              <a:t>: </a:t>
            </a:r>
            <a:r>
              <a:rPr lang="es-ES" b="1" dirty="0" smtClean="0"/>
              <a:t>logo = home</a:t>
            </a:r>
          </a:p>
          <a:p>
            <a:r>
              <a:rPr lang="es-ES" b="1" dirty="0" smtClean="0"/>
              <a:t>Ayuda</a:t>
            </a:r>
            <a:r>
              <a:rPr lang="es-ES" baseline="0" dirty="0" smtClean="0"/>
              <a:t> </a:t>
            </a:r>
            <a:r>
              <a:rPr lang="es-ES" dirty="0" smtClean="0"/>
              <a:t>Una web usable ideal no debería necesitar ayuda, pero nunca está de más </a:t>
            </a:r>
          </a:p>
          <a:p>
            <a:endParaRPr lang="es-ES" sz="120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19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b="1" dirty="0" smtClean="0"/>
              <a:t>Volumen</a:t>
            </a:r>
            <a:r>
              <a:rPr lang="es-ES" b="1" baseline="0" dirty="0" smtClean="0"/>
              <a:t> </a:t>
            </a:r>
            <a:r>
              <a:rPr lang="es-ES" baseline="0" dirty="0" smtClean="0"/>
              <a:t>anuncios</a:t>
            </a:r>
          </a:p>
          <a:p>
            <a:r>
              <a:rPr lang="es-ES" sz="1200" b="1" baseline="0" dirty="0" smtClean="0"/>
              <a:t>Sin </a:t>
            </a:r>
            <a:r>
              <a:rPr lang="es-ES" sz="1200" b="1" baseline="0" dirty="0" err="1" smtClean="0"/>
              <a:t>intros</a:t>
            </a:r>
            <a:endParaRPr lang="es-ES" sz="1200" b="1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20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Tienda online: estamos comprando, está en espera</a:t>
            </a:r>
            <a:endParaRPr lang="es-ES" sz="120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68DC5-BFB8-4899-8591-1225E8914857}" type="slidenum">
              <a:rPr lang="es-ES" smtClean="0"/>
              <a:pPr>
                <a:defRPr/>
              </a:pPr>
              <a:t>21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C7458-0430-4F4D-901E-1ED5298E53E3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23DF2-BC24-441C-8CE4-2797C16EE62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40B1D-9915-4D3D-8E22-C18E7510A726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C38F6-0F55-463C-B8B0-9F8474755E4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25D97-13B7-48A8-9394-402F281F42BB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09861-3FCC-4BB7-946C-34BD8758718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142844" y="71414"/>
            <a:ext cx="9001156" cy="1143000"/>
          </a:xfrm>
        </p:spPr>
        <p:txBody>
          <a:bodyPr anchor="t"/>
          <a:lstStyle>
            <a:lvl1pPr algn="l">
              <a:defRPr sz="3200" b="1"/>
            </a:lvl1pPr>
          </a:lstStyle>
          <a:p>
            <a:r>
              <a:rPr lang="es-ES" dirty="0" smtClean="0"/>
              <a:t>Haga clic para modificar el estilo de título de patrón</a:t>
            </a:r>
            <a:endParaRPr lang="es-ES" dirty="0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083E0-41BC-4BA8-9FCE-7DC827E0DC83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DDBC6-052C-49F3-A2C8-79DFE85643B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142844" y="785794"/>
            <a:ext cx="9001156" cy="6072206"/>
          </a:xfrm>
        </p:spPr>
        <p:txBody>
          <a:bodyPr/>
          <a:lstStyle>
            <a:lvl1pPr marL="0" indent="0">
              <a:buFontTx/>
              <a:buNone/>
              <a:defRPr baseline="0"/>
            </a:lvl1pPr>
          </a:lstStyle>
          <a:p>
            <a:pPr lvl="0"/>
            <a:r>
              <a:rPr lang="es-ES" dirty="0" smtClean="0"/>
              <a:t>Haga clic para modificar el estilo del cuerpo de texto que puede ocupar varias líneas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7ECB4-9D89-4599-8532-A1DB4B392DEA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E3913-1757-4B7A-8A98-67FA4D84E0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E1058-057A-43D2-8478-059D65007E9C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B9F40-BD41-48E9-AEC9-D21BE2678D6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31CB4-49DA-42E2-B1F9-5633466063D2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D517C-096B-49A7-917D-882ECC66546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AAFB9-139F-4F65-8250-04C09F2E2478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1D548-95A0-4926-8BDB-95685CED4FE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142844" y="71414"/>
            <a:ext cx="9001156" cy="1143000"/>
          </a:xfrm>
        </p:spPr>
        <p:txBody>
          <a:bodyPr anchor="t"/>
          <a:lstStyle>
            <a:lvl1pPr algn="l">
              <a:defRPr sz="3200"/>
            </a:lvl1pPr>
          </a:lstStyle>
          <a:p>
            <a:r>
              <a:rPr lang="es-ES" dirty="0" smtClean="0"/>
              <a:t>Haga clic para modificar el estilo de título de patrón</a:t>
            </a:r>
            <a:endParaRPr lang="es-ES" dirty="0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083E0-41BC-4BA8-9FCE-7DC827E0DC83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DDBC6-052C-49F3-A2C8-79DFE85643B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B438D-58B7-4880-AABB-D5A82CB0BD90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97E227-A3D3-4021-B515-BE81EE90697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4133A-8154-4730-88F0-C0BCD51AE674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1EC27-D7F8-4E28-9D98-B6F29B5F698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44DEB-B9AB-4E1B-98E0-DD362954F9E1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F154A-6204-4FFC-BEFE-ED7766CE7E4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DCEA68F-C19F-46D4-A05C-A046275C8A71}" type="datetimeFigureOut">
              <a:rPr lang="es-ES"/>
              <a:pPr>
                <a:defRPr/>
              </a:pPr>
              <a:t>17/02/2014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95BDDDB-E5F9-46C7-974E-B06F3AD8115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7500958" y="6286520"/>
            <a:ext cx="1393074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" pitchFamily="34" charset="0"/>
              </a:rPr>
              <a:t>Hugo Román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19970715124703/http:/www.appl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://www.apple.com/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www.nosolousabilidad.com/articulos/heuristica.htm" TargetMode="External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youtube.com/watch?v=lo_a2cfBUGc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eit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oldnuggetwebs.com/peorpagweb" TargetMode="External"/><Relationship Id="rId5" Type="http://schemas.openxmlformats.org/officeDocument/2006/relationships/hyperlink" Target="http://www.webcreme.com/" TargetMode="External"/><Relationship Id="rId4" Type="http://schemas.openxmlformats.org/officeDocument/2006/relationships/hyperlink" Target="http://www.nosolousabilidad.com/articulos/heuristica.ht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7500958" y="6286520"/>
            <a:ext cx="153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s-ES" dirty="0">
                <a:latin typeface="Calibri" pitchFamily="34" charset="0"/>
              </a:rPr>
              <a:t>Hugo Román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979712" y="2708275"/>
            <a:ext cx="5112792" cy="14398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/>
          <a:p>
            <a:pPr algn="ctr"/>
            <a:r>
              <a:rPr lang="es-ES_tradnl" sz="3800" b="1" smtClean="0"/>
              <a:t>USABILIDAD</a:t>
            </a:r>
            <a:endParaRPr lang="es-ES" sz="3800" b="1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940007" y="1988840"/>
            <a:ext cx="520302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lvl="1" algn="ctr">
              <a:defRPr/>
            </a:pPr>
            <a:r>
              <a:rPr lang="es-ES" sz="2000" b="1" smtClean="0">
                <a:latin typeface="+mj-lt"/>
              </a:rPr>
              <a:t>CONFECCIÓN Y PUBLICACIÓN DE PÁGINAS WEB</a:t>
            </a:r>
            <a:endParaRPr lang="es-ES" sz="2000" b="1" dirty="0">
              <a:latin typeface="+mj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29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3200" b="1" smtClean="0">
                <a:latin typeface="Calibri" pitchFamily="34" charset="0"/>
              </a:rPr>
              <a:t>Evolución de las GUI</a:t>
            </a:r>
            <a:endParaRPr lang="es-ES" altLang="es-ES" sz="3200" b="1">
              <a:latin typeface="Calibri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043608" y="1228130"/>
            <a:ext cx="6786562" cy="392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687045" y="1442442"/>
            <a:ext cx="20002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6000" b="1" smtClean="0">
                <a:latin typeface="Trebuchet MS" pitchFamily="34" charset="0"/>
              </a:rPr>
              <a:t>1995</a:t>
            </a:r>
            <a:endParaRPr lang="es-ES" altLang="es-ES" sz="6000" b="1">
              <a:latin typeface="Trebuchet MS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526360" y="4509120"/>
            <a:ext cx="2286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s-ES" altLang="es-ES" sz="1200">
                <a:latin typeface="Verdana" pitchFamily="34" charset="0"/>
              </a:rPr>
              <a:t>&lt;&lt; Interfaz </a:t>
            </a:r>
            <a:r>
              <a:rPr lang="es-ES" altLang="es-ES" sz="1200" smtClean="0">
                <a:latin typeface="Verdana" pitchFamily="34" charset="0"/>
              </a:rPr>
              <a:t>Windows 95 </a:t>
            </a:r>
            <a:endParaRPr lang="es-ES" altLang="es-ES" sz="1200">
              <a:latin typeface="Verdana" pitchFamily="34" charset="0"/>
            </a:endParaRPr>
          </a:p>
          <a:p>
            <a:pPr algn="r" eaLnBrk="1" hangingPunct="1"/>
            <a:r>
              <a:rPr lang="es-ES" altLang="es-ES" sz="1200">
                <a:latin typeface="Verdana" pitchFamily="34" charset="0"/>
              </a:rPr>
              <a:t>de </a:t>
            </a:r>
            <a:r>
              <a:rPr lang="es-ES" altLang="es-ES" sz="1200" smtClean="0">
                <a:latin typeface="Verdana" pitchFamily="34" charset="0"/>
              </a:rPr>
              <a:t>MS</a:t>
            </a:r>
            <a:endParaRPr lang="es-ES" altLang="es-ES" sz="1200">
              <a:latin typeface="Verdana" pitchFamily="34" charset="0"/>
            </a:endParaRPr>
          </a:p>
        </p:txBody>
      </p:sp>
      <p:pic>
        <p:nvPicPr>
          <p:cNvPr id="11266" name="Picture 2" descr="http://www.guidebookgallery.org/pics/gui/desktop/full/win95os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628" y="1527721"/>
            <a:ext cx="4439839" cy="332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1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428750"/>
            <a:ext cx="71358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29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3200" b="1" smtClean="0">
                <a:latin typeface="Calibri" pitchFamily="34" charset="0"/>
              </a:rPr>
              <a:t>Evolución de las GUI</a:t>
            </a:r>
            <a:endParaRPr lang="es-ES" altLang="es-ES" sz="3200" b="1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3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755576" y="1071563"/>
            <a:ext cx="7416824" cy="392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2292" name="Text Box 7"/>
          <p:cNvSpPr txBox="1">
            <a:spLocks noChangeArrowheads="1"/>
          </p:cNvSpPr>
          <p:nvPr/>
        </p:nvSpPr>
        <p:spPr bwMode="auto">
          <a:xfrm>
            <a:off x="5940152" y="1285875"/>
            <a:ext cx="20002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6000" b="1">
                <a:latin typeface="Trebuchet MS" pitchFamily="34" charset="0"/>
              </a:rPr>
              <a:t>2007</a:t>
            </a:r>
          </a:p>
        </p:txBody>
      </p:sp>
      <p:sp>
        <p:nvSpPr>
          <p:cNvPr id="12293" name="Text Box 7"/>
          <p:cNvSpPr txBox="1">
            <a:spLocks noChangeArrowheads="1"/>
          </p:cNvSpPr>
          <p:nvPr/>
        </p:nvSpPr>
        <p:spPr bwMode="auto">
          <a:xfrm>
            <a:off x="5004048" y="4365104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s-ES" altLang="es-ES" sz="1200">
                <a:latin typeface="Verdana" pitchFamily="34" charset="0"/>
              </a:rPr>
              <a:t>&lt;&lt; Interfaz </a:t>
            </a:r>
            <a:r>
              <a:rPr lang="es-ES" sz="1200"/>
              <a:t>Mac OS X </a:t>
            </a:r>
            <a:r>
              <a:rPr lang="es-ES" sz="1200" smtClean="0"/>
              <a:t>v10.5 </a:t>
            </a:r>
          </a:p>
          <a:p>
            <a:pPr algn="r" eaLnBrk="1" hangingPunct="1"/>
            <a:r>
              <a:rPr lang="es-ES" altLang="es-ES" sz="1200" smtClean="0">
                <a:latin typeface="Verdana" pitchFamily="34" charset="0"/>
              </a:rPr>
              <a:t>"LEOPARD" </a:t>
            </a:r>
            <a:r>
              <a:rPr lang="es-ES" altLang="es-ES" sz="1200">
                <a:latin typeface="Verdana" pitchFamily="34" charset="0"/>
              </a:rPr>
              <a:t>de APPLE</a:t>
            </a:r>
          </a:p>
        </p:txBody>
      </p:sp>
      <p:pic>
        <p:nvPicPr>
          <p:cNvPr id="12294" name="Picture 2" descr="http://isopixel.net/wp-content/uploads/2009/03/mac-osx-leop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4940315" cy="328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29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3200" b="1" smtClean="0">
                <a:latin typeface="Calibri" pitchFamily="34" charset="0"/>
              </a:rPr>
              <a:t>Evolución de las GUI</a:t>
            </a:r>
            <a:endParaRPr lang="es-ES" altLang="es-ES" sz="3200" b="1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99517" y="1156122"/>
            <a:ext cx="6786562" cy="392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13316" name="Picture 2" descr="http://cdn.slashgear.com/wp-content/uploads/2008/10/windows_7_1-480x3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45" y="1370434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5868144" y="1370434"/>
            <a:ext cx="20002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6000" b="1">
                <a:latin typeface="Trebuchet MS" pitchFamily="34" charset="0"/>
              </a:rPr>
              <a:t>2009</a:t>
            </a:r>
          </a:p>
        </p:txBody>
      </p:sp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5652120" y="4523209"/>
            <a:ext cx="2286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s-ES" altLang="es-ES" sz="1200">
                <a:latin typeface="Verdana" pitchFamily="34" charset="0"/>
              </a:rPr>
              <a:t>&lt;&lt; Interfaz WINDOWS 7</a:t>
            </a:r>
          </a:p>
          <a:p>
            <a:pPr algn="r" eaLnBrk="1" hangingPunct="1"/>
            <a:r>
              <a:rPr lang="es-ES" altLang="es-ES" sz="1200">
                <a:latin typeface="Verdana" pitchFamily="34" charset="0"/>
              </a:rPr>
              <a:t>de MS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29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3200" b="1" smtClean="0">
                <a:latin typeface="Calibri" pitchFamily="34" charset="0"/>
              </a:rPr>
              <a:t>Evolución de las GUI</a:t>
            </a:r>
            <a:endParaRPr lang="es-ES" altLang="es-ES" sz="3200" b="1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60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611560" y="1156122"/>
            <a:ext cx="8012855" cy="392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6481290" y="1370434"/>
            <a:ext cx="20002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6000" b="1" smtClean="0">
                <a:latin typeface="Trebuchet MS" pitchFamily="34" charset="0"/>
              </a:rPr>
              <a:t>2012</a:t>
            </a:r>
            <a:endParaRPr lang="es-ES" altLang="es-ES" sz="6000" b="1">
              <a:latin typeface="Trebuchet MS" pitchFamily="34" charset="0"/>
            </a:endParaRPr>
          </a:p>
        </p:txBody>
      </p:sp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6300192" y="4523209"/>
            <a:ext cx="2286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s-ES" altLang="es-ES" sz="1200">
                <a:latin typeface="Verdana" pitchFamily="34" charset="0"/>
              </a:rPr>
              <a:t>&lt;&lt; Interfaz </a:t>
            </a:r>
            <a:r>
              <a:rPr lang="es-ES" altLang="es-ES" sz="1200" smtClean="0">
                <a:latin typeface="Verdana" pitchFamily="34" charset="0"/>
              </a:rPr>
              <a:t>WINDOWS 8</a:t>
            </a:r>
            <a:endParaRPr lang="es-ES" altLang="es-ES" sz="1200">
              <a:latin typeface="Verdana" pitchFamily="34" charset="0"/>
            </a:endParaRPr>
          </a:p>
          <a:p>
            <a:pPr algn="r" eaLnBrk="1" hangingPunct="1"/>
            <a:r>
              <a:rPr lang="es-ES" altLang="es-ES" sz="1200">
                <a:latin typeface="Verdana" pitchFamily="34" charset="0"/>
              </a:rPr>
              <a:t>de MS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29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3200" b="1" smtClean="0">
                <a:latin typeface="Calibri" pitchFamily="34" charset="0"/>
              </a:rPr>
              <a:t>Evolución de las GUI</a:t>
            </a:r>
            <a:endParaRPr lang="es-ES" altLang="es-ES" sz="3200" b="1">
              <a:latin typeface="Calibri" pitchFamily="34" charset="0"/>
            </a:endParaRPr>
          </a:p>
        </p:txBody>
      </p:sp>
      <p:pic>
        <p:nvPicPr>
          <p:cNvPr id="12290" name="Picture 2" descr="http://www.omgchrome.com/wp-content/uploads/2013/03/windows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" r="-1"/>
          <a:stretch/>
        </p:blipFill>
        <p:spPr bwMode="auto">
          <a:xfrm>
            <a:off x="899592" y="1484784"/>
            <a:ext cx="5516321" cy="326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70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Evolución de las GUI en internet</a:t>
            </a:r>
            <a:endParaRPr lang="es-ES" dirty="0"/>
          </a:p>
        </p:txBody>
      </p:sp>
      <p:pic>
        <p:nvPicPr>
          <p:cNvPr id="37889" name="Picture 1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t="18333" r="62032" b="4999"/>
          <a:stretch>
            <a:fillRect/>
          </a:stretch>
        </p:blipFill>
        <p:spPr bwMode="auto">
          <a:xfrm>
            <a:off x="165812" y="1357298"/>
            <a:ext cx="4120436" cy="4680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7890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 l="28125" t="11666" r="29218" b="9166"/>
          <a:stretch>
            <a:fillRect/>
          </a:stretch>
        </p:blipFill>
        <p:spPr bwMode="auto">
          <a:xfrm>
            <a:off x="4490754" y="1357298"/>
            <a:ext cx="4482948" cy="4680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5 CuadroTexto"/>
          <p:cNvSpPr txBox="1"/>
          <p:nvPr/>
        </p:nvSpPr>
        <p:spPr>
          <a:xfrm>
            <a:off x="1857356" y="9286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2007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6357950" y="9286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2013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051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Modelos </a:t>
            </a:r>
            <a:r>
              <a:rPr lang="es-ES" dirty="0" smtClean="0"/>
              <a:t>mentales</a:t>
            </a:r>
            <a:endParaRPr lang="es-E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8906" t="14167" r="29687" b="16666"/>
          <a:stretch>
            <a:fillRect/>
          </a:stretch>
        </p:blipFill>
        <p:spPr bwMode="auto">
          <a:xfrm>
            <a:off x="111513" y="1121066"/>
            <a:ext cx="4431903" cy="2808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 l="9687" t="13333" r="28906" b="15833"/>
          <a:stretch>
            <a:fillRect/>
          </a:stretch>
        </p:blipFill>
        <p:spPr bwMode="auto">
          <a:xfrm>
            <a:off x="4682100" y="1121066"/>
            <a:ext cx="4327623" cy="2808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16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Regla </a:t>
            </a:r>
            <a:r>
              <a:rPr lang="es-ES" dirty="0" smtClean="0"/>
              <a:t>de los 5 segundos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928662" y="1500198"/>
            <a:ext cx="6715172" cy="5143512"/>
          </a:xfrm>
        </p:spPr>
        <p:txBody>
          <a:bodyPr/>
          <a:lstStyle/>
          <a:p>
            <a:r>
              <a:rPr lang="es-ES" dirty="0" smtClean="0"/>
              <a:t>Si no encontramos lo que queremos en 5 segundos, nos vamos.</a:t>
            </a:r>
          </a:p>
        </p:txBody>
      </p:sp>
    </p:spTree>
    <p:extLst>
      <p:ext uri="{BB962C8B-B14F-4D97-AF65-F5344CB8AC3E}">
        <p14:creationId xmlns:p14="http://schemas.microsoft.com/office/powerpoint/2010/main" val="404051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Regla </a:t>
            </a:r>
            <a:r>
              <a:rPr lang="es-ES" dirty="0" smtClean="0"/>
              <a:t>del </a:t>
            </a:r>
            <a:r>
              <a:rPr lang="es-ES" dirty="0" err="1" smtClean="0"/>
              <a:t>scroll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928662" y="1500174"/>
            <a:ext cx="7500990" cy="6072206"/>
          </a:xfrm>
        </p:spPr>
        <p:txBody>
          <a:bodyPr/>
          <a:lstStyle/>
          <a:p>
            <a:r>
              <a:rPr lang="es-ES" dirty="0" smtClean="0"/>
              <a:t>En las webs nuevas sólo hacemos </a:t>
            </a:r>
            <a:r>
              <a:rPr lang="es-ES" dirty="0" err="1" smtClean="0"/>
              <a:t>scroll</a:t>
            </a:r>
            <a:r>
              <a:rPr lang="es-ES" dirty="0" smtClean="0"/>
              <a:t> el 25% de las veces.</a:t>
            </a:r>
          </a:p>
        </p:txBody>
      </p:sp>
    </p:spTree>
    <p:extLst>
      <p:ext uri="{BB962C8B-B14F-4D97-AF65-F5344CB8AC3E}">
        <p14:creationId xmlns:p14="http://schemas.microsoft.com/office/powerpoint/2010/main" val="357367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Consejos</a:t>
            </a:r>
            <a:endParaRPr lang="es-ES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3"/>
          </p:nvPr>
        </p:nvSpPr>
        <p:spPr>
          <a:xfrm>
            <a:off x="357158" y="1000108"/>
            <a:ext cx="7929586" cy="2357454"/>
          </a:xfrm>
        </p:spPr>
        <p:txBody>
          <a:bodyPr/>
          <a:lstStyle/>
          <a:p>
            <a:pPr marL="342900" indent="-342900"/>
            <a:r>
              <a:rPr lang="es-ES" sz="4000" dirty="0" smtClean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es-ES" sz="4000" dirty="0" err="1" smtClean="0"/>
              <a:t>Recuperabilidad</a:t>
            </a:r>
            <a:endParaRPr lang="es-ES" sz="4000" dirty="0" smtClean="0"/>
          </a:p>
          <a:p>
            <a:pPr marL="342900" indent="-342900">
              <a:buFont typeface="+mj-lt"/>
              <a:buAutoNum type="arabicPeriod"/>
            </a:pPr>
            <a:endParaRPr lang="es-ES" sz="1600" dirty="0" smtClean="0"/>
          </a:p>
          <a:p>
            <a:pPr marL="342900" indent="-342900">
              <a:buFont typeface="+mj-lt"/>
              <a:buAutoNum type="arabicPeriod"/>
            </a:pPr>
            <a:endParaRPr lang="es-ES" sz="1600" dirty="0" smtClean="0"/>
          </a:p>
        </p:txBody>
      </p:sp>
      <p:grpSp>
        <p:nvGrpSpPr>
          <p:cNvPr id="12" name="11 Grupo"/>
          <p:cNvGrpSpPr/>
          <p:nvPr/>
        </p:nvGrpSpPr>
        <p:grpSpPr>
          <a:xfrm>
            <a:off x="346350" y="1928802"/>
            <a:ext cx="8797650" cy="5124002"/>
            <a:chOff x="428596" y="1928802"/>
            <a:chExt cx="8429684" cy="4909688"/>
          </a:xfrm>
        </p:grpSpPr>
        <p:pic>
          <p:nvPicPr>
            <p:cNvPr id="614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8750" t="11666" r="21250" b="27500"/>
            <a:stretch>
              <a:fillRect/>
            </a:stretch>
          </p:blipFill>
          <p:spPr bwMode="auto">
            <a:xfrm>
              <a:off x="500034" y="2071678"/>
              <a:ext cx="8358246" cy="4766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8 Elipse"/>
            <p:cNvSpPr/>
            <p:nvPr/>
          </p:nvSpPr>
          <p:spPr>
            <a:xfrm>
              <a:off x="428596" y="1928802"/>
              <a:ext cx="2000264" cy="6429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9 Elipse"/>
            <p:cNvSpPr/>
            <p:nvPr/>
          </p:nvSpPr>
          <p:spPr>
            <a:xfrm>
              <a:off x="3929058" y="2214554"/>
              <a:ext cx="500066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818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423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200" b="1" smtClean="0">
                <a:latin typeface="Calibri" pitchFamily="34" charset="0"/>
              </a:rPr>
              <a:t>Qué es la Usabilidad</a:t>
            </a:r>
            <a:endParaRPr lang="es-ES" sz="3200" b="1" dirty="0">
              <a:latin typeface="Calibri" pitchFamily="34" charset="0"/>
            </a:endParaRPr>
          </a:p>
        </p:txBody>
      </p:sp>
      <p:graphicFrame>
        <p:nvGraphicFramePr>
          <p:cNvPr id="4" name="3 Diagrama"/>
          <p:cNvGraphicFramePr/>
          <p:nvPr/>
        </p:nvGraphicFramePr>
        <p:xfrm>
          <a:off x="1524000" y="11429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13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Consejos</a:t>
            </a:r>
            <a:endParaRPr lang="es-ES" b="0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3"/>
          </p:nvPr>
        </p:nvSpPr>
        <p:spPr>
          <a:xfrm>
            <a:off x="357158" y="1000108"/>
            <a:ext cx="7929586" cy="2357454"/>
          </a:xfrm>
        </p:spPr>
        <p:txBody>
          <a:bodyPr/>
          <a:lstStyle/>
          <a:p>
            <a:pPr marL="342900" indent="-342900"/>
            <a:r>
              <a:rPr lang="es-ES" sz="4000" dirty="0" smtClean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es-ES" sz="4000" dirty="0" smtClean="0"/>
              <a:t>El usuario decide</a:t>
            </a:r>
            <a:endParaRPr lang="es-ES" sz="1600" dirty="0" smtClean="0"/>
          </a:p>
          <a:p>
            <a:pPr marL="342900" indent="-342900">
              <a:buFont typeface="+mj-lt"/>
              <a:buAutoNum type="arabicPeriod"/>
            </a:pPr>
            <a:endParaRPr lang="es-ES" sz="1600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 l="25312" t="10000" r="23124" b="33333"/>
          <a:stretch>
            <a:fillRect/>
          </a:stretch>
        </p:blipFill>
        <p:spPr bwMode="auto">
          <a:xfrm>
            <a:off x="785786" y="2000240"/>
            <a:ext cx="785818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Elipse"/>
          <p:cNvSpPr/>
          <p:nvPr/>
        </p:nvSpPr>
        <p:spPr>
          <a:xfrm>
            <a:off x="6715140" y="1829299"/>
            <a:ext cx="2087578" cy="67100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04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Consejos</a:t>
            </a:r>
            <a:endParaRPr lang="es-ES" b="0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3"/>
          </p:nvPr>
        </p:nvSpPr>
        <p:spPr>
          <a:xfrm>
            <a:off x="357158" y="1000108"/>
            <a:ext cx="7929586" cy="2357454"/>
          </a:xfrm>
        </p:spPr>
        <p:txBody>
          <a:bodyPr/>
          <a:lstStyle/>
          <a:p>
            <a:pPr marL="342900" indent="-342900"/>
            <a:r>
              <a:rPr lang="es-ES" sz="4000" dirty="0" smtClean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es-ES" sz="4000" dirty="0" smtClean="0"/>
              <a:t>Estado del sistema</a:t>
            </a:r>
          </a:p>
          <a:p>
            <a:pPr marL="342900" indent="-342900">
              <a:buFont typeface="+mj-lt"/>
              <a:buAutoNum type="arabicPeriod"/>
            </a:pPr>
            <a:endParaRPr lang="es-ES" sz="1600" dirty="0" smtClean="0"/>
          </a:p>
          <a:p>
            <a:pPr marL="342900" indent="-342900">
              <a:buFont typeface="+mj-lt"/>
              <a:buAutoNum type="arabicPeriod"/>
            </a:pPr>
            <a:endParaRPr lang="es-ES" sz="1600" dirty="0" smtClean="0"/>
          </a:p>
        </p:txBody>
      </p:sp>
      <p:pic>
        <p:nvPicPr>
          <p:cNvPr id="73730" name="Picture 2" descr="http://plandeahorrochevrolet.com/img/formulario-o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4231" y="2214554"/>
            <a:ext cx="7208231" cy="2214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06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Consejos</a:t>
            </a:r>
            <a:endParaRPr lang="es-ES" b="0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3"/>
          </p:nvPr>
        </p:nvSpPr>
        <p:spPr>
          <a:xfrm>
            <a:off x="357158" y="1000108"/>
            <a:ext cx="7929586" cy="2357454"/>
          </a:xfrm>
        </p:spPr>
        <p:txBody>
          <a:bodyPr/>
          <a:lstStyle/>
          <a:p>
            <a:pPr marL="342900" indent="-342900"/>
            <a:r>
              <a:rPr lang="es-ES" sz="4000" dirty="0" smtClean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es-ES" sz="4000" dirty="0" smtClean="0"/>
              <a:t>Menos de 3 clics</a:t>
            </a:r>
            <a:endParaRPr lang="es-ES" sz="1600" dirty="0" smtClean="0"/>
          </a:p>
          <a:p>
            <a:pPr marL="342900" indent="-342900">
              <a:buFont typeface="+mj-lt"/>
              <a:buAutoNum type="arabicPeriod"/>
            </a:pPr>
            <a:endParaRPr lang="es-ES" sz="16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04" y="2000240"/>
            <a:ext cx="5904656" cy="363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955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Consejos</a:t>
            </a:r>
            <a:endParaRPr lang="es-ES" b="0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3"/>
          </p:nvPr>
        </p:nvSpPr>
        <p:spPr>
          <a:xfrm>
            <a:off x="357158" y="1000108"/>
            <a:ext cx="7929586" cy="2357454"/>
          </a:xfrm>
        </p:spPr>
        <p:txBody>
          <a:bodyPr/>
          <a:lstStyle/>
          <a:p>
            <a:pPr marL="342900" indent="-342900"/>
            <a:r>
              <a:rPr lang="es-ES" sz="4000" dirty="0" smtClean="0">
                <a:solidFill>
                  <a:schemeClr val="bg1">
                    <a:lumMod val="50000"/>
                  </a:schemeClr>
                </a:solidFill>
              </a:rPr>
              <a:t>5. </a:t>
            </a:r>
            <a:r>
              <a:rPr lang="es-ES" sz="4000" dirty="0" smtClean="0"/>
              <a:t>Botones grandes</a:t>
            </a:r>
            <a:endParaRPr lang="es-ES" sz="1600" dirty="0" smtClean="0"/>
          </a:p>
          <a:p>
            <a:pPr marL="342900" indent="-342900">
              <a:buFont typeface="+mj-lt"/>
              <a:buAutoNum type="arabicPeriod"/>
            </a:pPr>
            <a:endParaRPr lang="es-ES" sz="16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143116"/>
            <a:ext cx="6840760" cy="272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92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Consejos</a:t>
            </a:r>
            <a:endParaRPr lang="es-ES" b="0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3"/>
          </p:nvPr>
        </p:nvSpPr>
        <p:spPr>
          <a:xfrm>
            <a:off x="357158" y="1000108"/>
            <a:ext cx="7929586" cy="2357454"/>
          </a:xfrm>
        </p:spPr>
        <p:txBody>
          <a:bodyPr/>
          <a:lstStyle/>
          <a:p>
            <a:pPr marL="342900" indent="-342900"/>
            <a:r>
              <a:rPr lang="es-ES" sz="4000" dirty="0" smtClean="0">
                <a:solidFill>
                  <a:schemeClr val="bg1">
                    <a:lumMod val="50000"/>
                  </a:schemeClr>
                </a:solidFill>
              </a:rPr>
              <a:t>6. </a:t>
            </a:r>
            <a:r>
              <a:rPr lang="es-ES" sz="4000" dirty="0" smtClean="0"/>
              <a:t>Tipografía adecuada</a:t>
            </a:r>
            <a:endParaRPr lang="es-ES" sz="1600" dirty="0" smtClean="0"/>
          </a:p>
          <a:p>
            <a:pPr marL="342900" indent="-342900">
              <a:buFont typeface="+mj-lt"/>
              <a:buAutoNum type="arabicPeriod"/>
            </a:pPr>
            <a:endParaRPr lang="es-ES" sz="1600" dirty="0" smtClean="0"/>
          </a:p>
        </p:txBody>
      </p:sp>
      <p:sp>
        <p:nvSpPr>
          <p:cNvPr id="6" name="5 Rectángulo"/>
          <p:cNvSpPr/>
          <p:nvPr/>
        </p:nvSpPr>
        <p:spPr>
          <a:xfrm>
            <a:off x="1000100" y="2428868"/>
            <a:ext cx="4871152" cy="1875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1156344" y="2500306"/>
            <a:ext cx="48444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Titulares 	</a:t>
            </a:r>
            <a:r>
              <a:rPr lang="es-E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&gt;20px</a:t>
            </a:r>
          </a:p>
          <a:p>
            <a:r>
              <a:rPr lang="es-ES" sz="3200" dirty="0" smtClean="0"/>
              <a:t>Cuerpo 		</a:t>
            </a:r>
            <a:r>
              <a:rPr lang="es-E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10-16px </a:t>
            </a:r>
          </a:p>
          <a:p>
            <a:r>
              <a:rPr lang="es-ES" sz="2800" dirty="0" smtClean="0"/>
              <a:t>Pie			</a:t>
            </a:r>
            <a:r>
              <a:rPr lang="es-E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8-10px</a:t>
            </a:r>
          </a:p>
        </p:txBody>
      </p:sp>
    </p:spTree>
    <p:extLst>
      <p:ext uri="{BB962C8B-B14F-4D97-AF65-F5344CB8AC3E}">
        <p14:creationId xmlns:p14="http://schemas.microsoft.com/office/powerpoint/2010/main" val="4960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Consejos</a:t>
            </a:r>
            <a:endParaRPr lang="es-ES" b="0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3"/>
          </p:nvPr>
        </p:nvSpPr>
        <p:spPr>
          <a:xfrm>
            <a:off x="357158" y="1000108"/>
            <a:ext cx="7929586" cy="2357454"/>
          </a:xfrm>
        </p:spPr>
        <p:txBody>
          <a:bodyPr/>
          <a:lstStyle/>
          <a:p>
            <a:pPr marL="342900" indent="-342900"/>
            <a:r>
              <a:rPr lang="es-ES" sz="4000" dirty="0" smtClean="0">
                <a:solidFill>
                  <a:schemeClr val="bg1">
                    <a:lumMod val="50000"/>
                  </a:schemeClr>
                </a:solidFill>
              </a:rPr>
              <a:t>7. </a:t>
            </a:r>
            <a:r>
              <a:rPr lang="es-ES" sz="4000" dirty="0" smtClean="0"/>
              <a:t>Buen contraste con el fondo</a:t>
            </a:r>
            <a:endParaRPr lang="es-ES" sz="1600" dirty="0" smtClean="0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1928802"/>
            <a:ext cx="7446474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301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Consejos</a:t>
            </a:r>
            <a:endParaRPr lang="es-ES" b="0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3"/>
          </p:nvPr>
        </p:nvSpPr>
        <p:spPr>
          <a:xfrm>
            <a:off x="357158" y="1000108"/>
            <a:ext cx="7929586" cy="2357454"/>
          </a:xfrm>
        </p:spPr>
        <p:txBody>
          <a:bodyPr/>
          <a:lstStyle/>
          <a:p>
            <a:pPr marL="342900" indent="-342900"/>
            <a:r>
              <a:rPr lang="es-ES" sz="4000" dirty="0" smtClean="0">
                <a:solidFill>
                  <a:schemeClr val="bg1">
                    <a:lumMod val="50000"/>
                  </a:schemeClr>
                </a:solidFill>
              </a:rPr>
              <a:t>8. </a:t>
            </a:r>
            <a:r>
              <a:rPr lang="es-ES" sz="4000" dirty="0" smtClean="0"/>
              <a:t>Mapa del sitio</a:t>
            </a:r>
            <a:endParaRPr lang="es-ES" sz="16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5407" t="24166" r="15209" b="5000"/>
          <a:stretch>
            <a:fillRect/>
          </a:stretch>
        </p:blipFill>
        <p:spPr bwMode="auto">
          <a:xfrm>
            <a:off x="214282" y="1853206"/>
            <a:ext cx="8715436" cy="500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2838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Consejos</a:t>
            </a:r>
            <a:endParaRPr lang="es-ES" b="0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3"/>
          </p:nvPr>
        </p:nvSpPr>
        <p:spPr>
          <a:xfrm>
            <a:off x="357158" y="1000108"/>
            <a:ext cx="7929586" cy="2357454"/>
          </a:xfrm>
        </p:spPr>
        <p:txBody>
          <a:bodyPr/>
          <a:lstStyle/>
          <a:p>
            <a:pPr marL="342900" indent="-342900"/>
            <a:r>
              <a:rPr lang="es-ES" sz="4000" dirty="0" smtClean="0">
                <a:solidFill>
                  <a:schemeClr val="bg1">
                    <a:lumMod val="50000"/>
                  </a:schemeClr>
                </a:solidFill>
              </a:rPr>
              <a:t>9. </a:t>
            </a:r>
            <a:r>
              <a:rPr lang="es-ES" sz="4000" dirty="0" smtClean="0"/>
              <a:t>Aprovecha las “zonas ciegas”</a:t>
            </a:r>
            <a:endParaRPr lang="es-ES" sz="1600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l="2344" t="10000" r="3437" b="5000"/>
          <a:stretch>
            <a:fillRect/>
          </a:stretch>
        </p:blipFill>
        <p:spPr bwMode="auto">
          <a:xfrm>
            <a:off x="0" y="2214554"/>
            <a:ext cx="9150320" cy="464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Elipse"/>
          <p:cNvSpPr/>
          <p:nvPr/>
        </p:nvSpPr>
        <p:spPr>
          <a:xfrm rot="5400000">
            <a:off x="6322231" y="3607594"/>
            <a:ext cx="3214711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Elipse"/>
          <p:cNvSpPr/>
          <p:nvPr/>
        </p:nvSpPr>
        <p:spPr>
          <a:xfrm rot="5400000">
            <a:off x="-357223" y="3500440"/>
            <a:ext cx="3214711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7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Consejos</a:t>
            </a:r>
            <a:endParaRPr lang="es-ES" b="0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3"/>
          </p:nvPr>
        </p:nvSpPr>
        <p:spPr>
          <a:xfrm>
            <a:off x="357158" y="1000108"/>
            <a:ext cx="7929586" cy="2357454"/>
          </a:xfrm>
        </p:spPr>
        <p:txBody>
          <a:bodyPr/>
          <a:lstStyle/>
          <a:p>
            <a:pPr marL="342900" indent="-342900"/>
            <a:r>
              <a:rPr lang="es-ES" sz="4000" dirty="0" smtClean="0">
                <a:solidFill>
                  <a:schemeClr val="bg1">
                    <a:lumMod val="50000"/>
                  </a:schemeClr>
                </a:solidFill>
              </a:rPr>
              <a:t>10. </a:t>
            </a:r>
            <a:r>
              <a:rPr lang="es-ES" sz="4000" dirty="0" smtClean="0"/>
              <a:t>Contactar fácil </a:t>
            </a:r>
            <a:endParaRPr lang="es-ES" sz="1600" dirty="0" smtClean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/>
          <a:srcRect l="18281" t="10000" r="18906" b="3333"/>
          <a:stretch>
            <a:fillRect/>
          </a:stretch>
        </p:blipFill>
        <p:spPr bwMode="auto">
          <a:xfrm>
            <a:off x="500034" y="1823244"/>
            <a:ext cx="8143932" cy="632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Elipse"/>
          <p:cNvSpPr/>
          <p:nvPr/>
        </p:nvSpPr>
        <p:spPr>
          <a:xfrm>
            <a:off x="1500166" y="2143116"/>
            <a:ext cx="1928827" cy="71438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2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Cómo </a:t>
            </a:r>
            <a:r>
              <a:rPr lang="es-ES" dirty="0" smtClean="0"/>
              <a:t>se mide</a:t>
            </a:r>
            <a:endParaRPr lang="es-ES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3"/>
          </p:nvPr>
        </p:nvSpPr>
        <p:spPr>
          <a:xfrm>
            <a:off x="142844" y="642942"/>
            <a:ext cx="9001156" cy="6072206"/>
          </a:xfrm>
        </p:spPr>
        <p:txBody>
          <a:bodyPr/>
          <a:lstStyle/>
          <a:p>
            <a:pPr marL="266700" indent="-266700">
              <a:buFont typeface="Arial" pitchFamily="34" charset="0"/>
              <a:buChar char="•"/>
            </a:pPr>
            <a:endParaRPr lang="es-ES" dirty="0" smtClean="0">
              <a:latin typeface="Calibri" pitchFamily="34" charset="0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lang="es-ES" sz="3000" dirty="0" smtClean="0">
                <a:latin typeface="Calibri" pitchFamily="34" charset="0"/>
              </a:rPr>
              <a:t>Test heurístico</a:t>
            </a:r>
          </a:p>
          <a:p>
            <a:pPr marL="266700" indent="-266700">
              <a:buFont typeface="Arial" pitchFamily="34" charset="0"/>
              <a:buChar char="•"/>
            </a:pPr>
            <a:endParaRPr lang="es-ES" sz="3000" dirty="0" smtClean="0">
              <a:latin typeface="Calibri" pitchFamily="34" charset="0"/>
            </a:endParaRPr>
          </a:p>
          <a:p>
            <a:pPr marL="266700" indent="-266700">
              <a:buFont typeface="Arial" pitchFamily="34" charset="0"/>
              <a:buChar char="•"/>
            </a:pPr>
            <a:endParaRPr lang="es-ES" sz="3000" dirty="0" smtClean="0">
              <a:latin typeface="Calibri" pitchFamily="34" charset="0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lang="es-ES" sz="3000" dirty="0" smtClean="0">
                <a:latin typeface="Calibri" pitchFamily="34" charset="0"/>
              </a:rPr>
              <a:t>Test de usuario</a:t>
            </a:r>
          </a:p>
          <a:p>
            <a:pPr marL="266700" indent="-266700">
              <a:buFont typeface="Arial" pitchFamily="34" charset="0"/>
              <a:buChar char="•"/>
            </a:pPr>
            <a:endParaRPr lang="es-ES" sz="3000" dirty="0" smtClean="0">
              <a:latin typeface="Calibri" pitchFamily="34" charset="0"/>
            </a:endParaRPr>
          </a:p>
          <a:p>
            <a:pPr marL="266700" indent="-266700">
              <a:buFont typeface="Arial" pitchFamily="34" charset="0"/>
              <a:buChar char="•"/>
            </a:pPr>
            <a:endParaRPr lang="es-ES" sz="3000" dirty="0" smtClean="0">
              <a:latin typeface="Calibri" pitchFamily="34" charset="0"/>
            </a:endParaRPr>
          </a:p>
          <a:p>
            <a:pPr marL="266700" indent="-266700">
              <a:buFont typeface="Arial" pitchFamily="34" charset="0"/>
              <a:buChar char="•"/>
            </a:pPr>
            <a:r>
              <a:rPr lang="es-ES" sz="3000" dirty="0" err="1" smtClean="0">
                <a:latin typeface="Calibri" pitchFamily="34" charset="0"/>
              </a:rPr>
              <a:t>Eye</a:t>
            </a:r>
            <a:r>
              <a:rPr lang="es-ES" sz="3000" dirty="0" smtClean="0">
                <a:latin typeface="Calibri" pitchFamily="34" charset="0"/>
              </a:rPr>
              <a:t> Tracking</a:t>
            </a:r>
          </a:p>
          <a:p>
            <a:pPr marL="1009650" lvl="1" indent="-266700">
              <a:buNone/>
            </a:pPr>
            <a:endParaRPr lang="es-ES" dirty="0"/>
          </a:p>
        </p:txBody>
      </p:sp>
      <p:pic>
        <p:nvPicPr>
          <p:cNvPr id="4101" name="Picture 5" descr="C:\Users\hugo\Desktop\check-list.jp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 l="16458" t="7551" r="17917" b="27378"/>
          <a:stretch>
            <a:fillRect/>
          </a:stretch>
        </p:blipFill>
        <p:spPr bwMode="auto">
          <a:xfrm>
            <a:off x="3636930" y="714357"/>
            <a:ext cx="1111258" cy="1428759"/>
          </a:xfrm>
          <a:prstGeom prst="rect">
            <a:avLst/>
          </a:prstGeom>
          <a:noFill/>
        </p:spPr>
      </p:pic>
      <p:pic>
        <p:nvPicPr>
          <p:cNvPr id="4107" name="Picture 11" descr="C:\Users\hugo\Desktop\usability_testing.jpg"/>
          <p:cNvPicPr>
            <a:picLocks noChangeAspect="1" noChangeArrowheads="1"/>
          </p:cNvPicPr>
          <p:nvPr/>
        </p:nvPicPr>
        <p:blipFill>
          <a:blip r:embed="rId5" cstate="print"/>
          <a:srcRect l="16204"/>
          <a:stretch>
            <a:fillRect/>
          </a:stretch>
        </p:blipFill>
        <p:spPr bwMode="auto">
          <a:xfrm>
            <a:off x="3494054" y="2214554"/>
            <a:ext cx="2078078" cy="1928826"/>
          </a:xfrm>
          <a:prstGeom prst="rect">
            <a:avLst/>
          </a:prstGeom>
          <a:noFill/>
        </p:spPr>
      </p:pic>
      <p:pic>
        <p:nvPicPr>
          <p:cNvPr id="4108" name="Picture 12" descr="C:\Users\hugo\Desktop\eye03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14678" y="4243393"/>
            <a:ext cx="3429024" cy="3257573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110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19631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200" b="1" smtClean="0">
                <a:latin typeface="Calibri" pitchFamily="34" charset="0"/>
              </a:rPr>
              <a:t>Conceptos</a:t>
            </a:r>
            <a:endParaRPr lang="es-ES" sz="3200" b="1" dirty="0">
              <a:latin typeface="Calibri" pitchFamily="34" charset="0"/>
            </a:endParaRPr>
          </a:p>
        </p:txBody>
      </p:sp>
      <p:sp>
        <p:nvSpPr>
          <p:cNvPr id="4099" name="7 CuadroTexto"/>
          <p:cNvSpPr txBox="1">
            <a:spLocks noChangeArrowheads="1"/>
          </p:cNvSpPr>
          <p:nvPr/>
        </p:nvSpPr>
        <p:spPr bwMode="auto">
          <a:xfrm>
            <a:off x="3071802" y="2071678"/>
            <a:ext cx="365632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Calibri" pitchFamily="34" charset="0"/>
              </a:rPr>
              <a:t> </a:t>
            </a:r>
            <a:r>
              <a:rPr lang="es-ES" sz="2400" b="1" dirty="0">
                <a:latin typeface="Calibri" pitchFamily="34" charset="0"/>
              </a:rPr>
              <a:t>I</a:t>
            </a:r>
            <a:r>
              <a:rPr lang="es-ES" sz="2400" dirty="0">
                <a:latin typeface="Calibri" pitchFamily="34" charset="0"/>
              </a:rPr>
              <a:t>nterfaz </a:t>
            </a:r>
            <a:r>
              <a:rPr lang="es-ES" sz="2400" b="1" dirty="0">
                <a:latin typeface="Calibri" pitchFamily="34" charset="0"/>
              </a:rPr>
              <a:t>G</a:t>
            </a:r>
            <a:r>
              <a:rPr lang="es-ES" sz="2400" dirty="0">
                <a:latin typeface="Calibri" pitchFamily="34" charset="0"/>
              </a:rPr>
              <a:t>ráfica de </a:t>
            </a:r>
            <a:r>
              <a:rPr lang="es-ES" sz="2400" b="1" dirty="0">
                <a:latin typeface="Calibri" pitchFamily="34" charset="0"/>
              </a:rPr>
              <a:t>U</a:t>
            </a:r>
            <a:r>
              <a:rPr lang="es-ES" sz="2400" dirty="0">
                <a:latin typeface="Calibri" pitchFamily="34" charset="0"/>
              </a:rPr>
              <a:t>suario </a:t>
            </a:r>
            <a:endParaRPr lang="es-ES" sz="2400" dirty="0" smtClean="0">
              <a:latin typeface="Calibri" pitchFamily="34" charset="0"/>
            </a:endParaRPr>
          </a:p>
          <a:p>
            <a:endParaRPr lang="es-ES" sz="2400" dirty="0">
              <a:latin typeface="Calibri" pitchFamily="34" charset="0"/>
            </a:endParaRPr>
          </a:p>
          <a:p>
            <a:pPr>
              <a:lnSpc>
                <a:spcPct val="200000"/>
              </a:lnSpc>
            </a:pPr>
            <a:r>
              <a:rPr lang="es-ES" sz="2400" dirty="0" smtClean="0">
                <a:latin typeface="Calibri" pitchFamily="34" charset="0"/>
              </a:rPr>
              <a:t> </a:t>
            </a:r>
            <a:r>
              <a:rPr lang="es-ES" sz="2400" dirty="0" err="1" smtClean="0">
                <a:latin typeface="Calibri" pitchFamily="34" charset="0"/>
              </a:rPr>
              <a:t>e</a:t>
            </a:r>
            <a:r>
              <a:rPr lang="es-ES" sz="2400" b="1" dirty="0" err="1" smtClean="0">
                <a:latin typeface="Calibri" pitchFamily="34" charset="0"/>
              </a:rPr>
              <a:t>X</a:t>
            </a:r>
            <a:r>
              <a:rPr lang="es-ES" sz="2400" dirty="0" err="1" smtClean="0">
                <a:latin typeface="Calibri" pitchFamily="34" charset="0"/>
              </a:rPr>
              <a:t>periencia</a:t>
            </a:r>
            <a:r>
              <a:rPr lang="es-ES" sz="2400" dirty="0" smtClean="0">
                <a:latin typeface="Calibri" pitchFamily="34" charset="0"/>
              </a:rPr>
              <a:t> </a:t>
            </a:r>
            <a:r>
              <a:rPr lang="es-ES" sz="2400" dirty="0">
                <a:latin typeface="Calibri" pitchFamily="34" charset="0"/>
              </a:rPr>
              <a:t>de </a:t>
            </a:r>
            <a:r>
              <a:rPr lang="es-ES" sz="2400" b="1" dirty="0">
                <a:latin typeface="Calibri" pitchFamily="34" charset="0"/>
              </a:rPr>
              <a:t>U</a:t>
            </a:r>
            <a:r>
              <a:rPr lang="es-ES" sz="2400" dirty="0">
                <a:latin typeface="Calibri" pitchFamily="34" charset="0"/>
              </a:rPr>
              <a:t>suario 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2071670" y="1966936"/>
            <a:ext cx="928694" cy="64294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/>
              <a:t>GUI</a:t>
            </a:r>
            <a:endParaRPr lang="es-ES" sz="3200" b="1" dirty="0"/>
          </a:p>
        </p:txBody>
      </p:sp>
      <p:sp>
        <p:nvSpPr>
          <p:cNvPr id="9" name="8 Rectángulo redondeado"/>
          <p:cNvSpPr/>
          <p:nvPr/>
        </p:nvSpPr>
        <p:spPr>
          <a:xfrm>
            <a:off x="2071670" y="2968778"/>
            <a:ext cx="928694" cy="64294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 smtClean="0"/>
              <a:t>UX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6887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>
                <a:latin typeface="Calibri" pitchFamily="34" charset="0"/>
              </a:rPr>
              <a:t>Enlaces </a:t>
            </a:r>
            <a:r>
              <a:rPr lang="es-ES" dirty="0" smtClean="0">
                <a:latin typeface="Calibri" pitchFamily="34" charset="0"/>
              </a:rPr>
              <a:t>de referencia</a:t>
            </a:r>
            <a:endParaRPr lang="es-ES" dirty="0"/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457200" y="1124744"/>
            <a:ext cx="8229600" cy="5733256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s-ES" sz="2800" dirty="0" smtClean="0">
                <a:latin typeface="+mn-lt"/>
              </a:rPr>
              <a:t>Jakob </a:t>
            </a:r>
            <a:r>
              <a:rPr lang="es-ES" sz="2800" dirty="0" err="1" smtClean="0">
                <a:latin typeface="+mn-lt"/>
              </a:rPr>
              <a:t>Nielsen</a:t>
            </a:r>
            <a:endParaRPr lang="es-ES" sz="2800" dirty="0" smtClean="0">
              <a:latin typeface="+mn-lt"/>
            </a:endParaRPr>
          </a:p>
          <a:p>
            <a:pPr marL="342900" lvl="0" indent="14288">
              <a:spcBef>
                <a:spcPct val="20000"/>
              </a:spcBef>
              <a:defRPr/>
            </a:pPr>
            <a:r>
              <a:rPr lang="es-ES" sz="2800" dirty="0" smtClean="0">
                <a:latin typeface="+mj-lt"/>
                <a:hlinkClick r:id="rId3"/>
              </a:rPr>
              <a:t>www.useit.com</a:t>
            </a:r>
            <a:endParaRPr lang="es-ES" sz="2800" dirty="0" smtClean="0">
              <a:latin typeface="+mj-lt"/>
            </a:endParaRPr>
          </a:p>
          <a:p>
            <a:pPr marL="342900" lvl="0" indent="14288">
              <a:spcBef>
                <a:spcPct val="20000"/>
              </a:spcBef>
              <a:defRPr/>
            </a:pPr>
            <a:endParaRPr lang="es-ES" sz="1400" dirty="0" smtClean="0">
              <a:latin typeface="+mj-lt"/>
            </a:endParaRP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s-ES" sz="2800" dirty="0" err="1" smtClean="0">
                <a:latin typeface="+mj-lt"/>
              </a:rPr>
              <a:t>Tests</a:t>
            </a:r>
            <a:r>
              <a:rPr lang="es-ES" sz="2800" dirty="0" smtClean="0">
                <a:latin typeface="+mj-lt"/>
              </a:rPr>
              <a:t> heurísticos</a:t>
            </a:r>
          </a:p>
          <a:p>
            <a:pPr marL="342900" lvl="1" indent="14288">
              <a:spcBef>
                <a:spcPct val="20000"/>
              </a:spcBef>
              <a:defRPr/>
            </a:pPr>
            <a:r>
              <a:rPr lang="es-ES" sz="2800" dirty="0" smtClean="0">
                <a:latin typeface="+mj-lt"/>
                <a:hlinkClick r:id="rId4"/>
              </a:rPr>
              <a:t>www.nosolousabilidad.com/articulos/heuristica.htm</a:t>
            </a:r>
            <a:endParaRPr lang="es-ES" sz="2800" dirty="0" smtClean="0">
              <a:latin typeface="+mj-lt"/>
            </a:endParaRPr>
          </a:p>
          <a:p>
            <a:pPr marL="342900" lvl="1" indent="14288">
              <a:spcBef>
                <a:spcPct val="20000"/>
              </a:spcBef>
              <a:defRPr/>
            </a:pPr>
            <a:endParaRPr lang="es-ES" sz="1400" dirty="0" smtClean="0">
              <a:latin typeface="+mj-lt"/>
            </a:endParaRP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s-ES" sz="2800" smtClean="0">
                <a:latin typeface="+mj-lt"/>
              </a:rPr>
              <a:t>Webs bien diseñadas</a:t>
            </a:r>
            <a:endParaRPr lang="es-ES" sz="2800" dirty="0" smtClean="0">
              <a:latin typeface="+mj-lt"/>
            </a:endParaRPr>
          </a:p>
          <a:p>
            <a:pPr marL="342900" lvl="1" indent="14288">
              <a:spcBef>
                <a:spcPct val="20000"/>
              </a:spcBef>
              <a:defRPr/>
            </a:pPr>
            <a:r>
              <a:rPr lang="es-ES" sz="2800" dirty="0" smtClean="0">
                <a:latin typeface="+mj-lt"/>
                <a:hlinkClick r:id="rId5"/>
              </a:rPr>
              <a:t>http</a:t>
            </a:r>
            <a:r>
              <a:rPr lang="es-ES" sz="2800" smtClean="0">
                <a:latin typeface="+mj-lt"/>
                <a:hlinkClick r:id="rId5"/>
              </a:rPr>
              <a:t>://</a:t>
            </a:r>
            <a:r>
              <a:rPr lang="es-ES" sz="2800" smtClean="0">
                <a:latin typeface="+mj-lt"/>
                <a:hlinkClick r:id="rId5"/>
              </a:rPr>
              <a:t>www.webcreme.com</a:t>
            </a:r>
            <a:endParaRPr lang="es-ES" sz="2800" smtClean="0">
              <a:latin typeface="+mj-lt"/>
            </a:endParaRPr>
          </a:p>
          <a:p>
            <a:pPr marL="342900" lvl="1" indent="14288">
              <a:spcBef>
                <a:spcPct val="20000"/>
              </a:spcBef>
              <a:defRPr/>
            </a:pPr>
            <a:endParaRPr lang="es-ES" sz="1400">
              <a:latin typeface="+mj-lt"/>
            </a:endParaRP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s-ES" sz="2800" smtClean="0">
                <a:latin typeface="+mj-lt"/>
              </a:rPr>
              <a:t>Web mal diseñada</a:t>
            </a:r>
            <a:endParaRPr lang="es-ES" sz="2800">
              <a:latin typeface="+mj-lt"/>
            </a:endParaRPr>
          </a:p>
          <a:p>
            <a:pPr marL="342900" lvl="1" indent="14288">
              <a:spcBef>
                <a:spcPct val="20000"/>
              </a:spcBef>
              <a:defRPr/>
            </a:pPr>
            <a:r>
              <a:rPr lang="es-ES" sz="2800">
                <a:latin typeface="+mj-lt"/>
                <a:hlinkClick r:id="rId6"/>
              </a:rPr>
              <a:t>http</a:t>
            </a:r>
            <a:r>
              <a:rPr lang="es-ES" sz="2800">
                <a:latin typeface="+mj-lt"/>
                <a:hlinkClick r:id="rId6"/>
              </a:rPr>
              <a:t>://</a:t>
            </a:r>
            <a:r>
              <a:rPr lang="es-ES" sz="2800" smtClean="0">
                <a:latin typeface="+mj-lt"/>
                <a:hlinkClick r:id="rId6"/>
              </a:rPr>
              <a:t>goldnuggetwebs.com/peorpagweb</a:t>
            </a:r>
            <a:endParaRPr lang="es-ES" sz="280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6244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29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3200" b="1" smtClean="0">
                <a:latin typeface="Calibri" pitchFamily="34" charset="0"/>
              </a:rPr>
              <a:t>Evolución de las GUI</a:t>
            </a:r>
            <a:endParaRPr lang="es-ES" altLang="es-ES" sz="3200" b="1">
              <a:latin typeface="Calibri" pitchFamily="34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043608" y="1228130"/>
            <a:ext cx="6786562" cy="392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687045" y="1442442"/>
            <a:ext cx="20002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6000" b="1" smtClean="0">
                <a:latin typeface="Trebuchet MS" pitchFamily="34" charset="0"/>
              </a:rPr>
              <a:t>1981</a:t>
            </a:r>
            <a:endParaRPr lang="es-ES" altLang="es-ES" sz="6000" b="1">
              <a:latin typeface="Trebuchet MS" pitchFamily="34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436096" y="4509120"/>
            <a:ext cx="2286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s-ES" altLang="es-ES" sz="1200">
                <a:latin typeface="Verdana" pitchFamily="34" charset="0"/>
              </a:rPr>
              <a:t>&lt;&lt; Interfaz </a:t>
            </a:r>
            <a:r>
              <a:rPr lang="es-ES" altLang="es-ES" sz="1200" smtClean="0">
                <a:latin typeface="Verdana" pitchFamily="34" charset="0"/>
              </a:rPr>
              <a:t>MS-DOS 1.0</a:t>
            </a:r>
            <a:endParaRPr lang="es-ES" altLang="es-ES" sz="1200">
              <a:latin typeface="Verdana" pitchFamily="34" charset="0"/>
            </a:endParaRPr>
          </a:p>
          <a:p>
            <a:pPr algn="r" eaLnBrk="1" hangingPunct="1"/>
            <a:r>
              <a:rPr lang="es-ES" altLang="es-ES" sz="1200">
                <a:latin typeface="Verdana" pitchFamily="34" charset="0"/>
              </a:rPr>
              <a:t>de </a:t>
            </a:r>
            <a:r>
              <a:rPr lang="es-ES" altLang="es-ES" sz="1200" smtClean="0">
                <a:latin typeface="Verdana" pitchFamily="34" charset="0"/>
              </a:rPr>
              <a:t>MicroSoft</a:t>
            </a:r>
            <a:endParaRPr lang="es-ES" altLang="es-ES" sz="1200">
              <a:latin typeface="Verdana" pitchFamily="34" charset="0"/>
            </a:endParaRPr>
          </a:p>
        </p:txBody>
      </p:sp>
      <p:pic>
        <p:nvPicPr>
          <p:cNvPr id="1026" name="Picture 2" descr="http://3.bp.blogspot.com/-TyRkG5FxkXc/T4M5BSzOG4I/AAAAAAAAAKo/bCTQo13_CTE/s1600/blog7-4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77"/>
          <a:stretch/>
        </p:blipFill>
        <p:spPr bwMode="auto">
          <a:xfrm>
            <a:off x="1187624" y="1442368"/>
            <a:ext cx="4356631" cy="34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90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29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3200" b="1" smtClean="0">
                <a:latin typeface="Calibri" pitchFamily="34" charset="0"/>
              </a:rPr>
              <a:t>Evolución de las GUI</a:t>
            </a:r>
            <a:endParaRPr lang="es-ES" altLang="es-ES" sz="3200" b="1">
              <a:latin typeface="Calibri" pitchFamily="34" charset="0"/>
            </a:endParaRPr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76" y="1543348"/>
            <a:ext cx="6858000" cy="33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1556792"/>
            <a:ext cx="7097713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29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3200" b="1" smtClean="0">
                <a:latin typeface="Calibri" pitchFamily="34" charset="0"/>
              </a:rPr>
              <a:t>Evolución de las GUI</a:t>
            </a:r>
            <a:endParaRPr lang="es-ES" altLang="es-ES" sz="3200" b="1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0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1628800"/>
            <a:ext cx="7021513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29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3200" b="1" smtClean="0">
                <a:latin typeface="Calibri" pitchFamily="34" charset="0"/>
              </a:rPr>
              <a:t>Evolución de las GUI</a:t>
            </a:r>
            <a:endParaRPr lang="es-ES" altLang="es-ES" sz="3200" b="1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7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428750"/>
            <a:ext cx="7072313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29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3200" b="1" smtClean="0">
                <a:latin typeface="Calibri" pitchFamily="34" charset="0"/>
              </a:rPr>
              <a:t>Evolución de las GUI</a:t>
            </a:r>
            <a:endParaRPr lang="es-ES" altLang="es-ES" sz="3200" b="1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0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438275"/>
            <a:ext cx="71532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79388" y="115888"/>
            <a:ext cx="36295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" altLang="es-ES" sz="3200" b="1" smtClean="0">
                <a:latin typeface="Calibri" pitchFamily="34" charset="0"/>
              </a:rPr>
              <a:t>Evolución de las GUI</a:t>
            </a:r>
            <a:endParaRPr lang="es-ES" altLang="es-ES" sz="3200" b="1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07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821</Words>
  <Application>Microsoft Office PowerPoint</Application>
  <PresentationFormat>Presentación en pantalla (4:3)</PresentationFormat>
  <Paragraphs>158</Paragraphs>
  <Slides>30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Evolución de las GUI en internet</vt:lpstr>
      <vt:lpstr>Modelos mentales</vt:lpstr>
      <vt:lpstr>Regla de los 5 segundos</vt:lpstr>
      <vt:lpstr>Regla del scroll</vt:lpstr>
      <vt:lpstr>Consejos</vt:lpstr>
      <vt:lpstr>Consejos</vt:lpstr>
      <vt:lpstr>Consejos</vt:lpstr>
      <vt:lpstr>Consejos</vt:lpstr>
      <vt:lpstr>Consejos</vt:lpstr>
      <vt:lpstr>Consejos</vt:lpstr>
      <vt:lpstr>Consejos</vt:lpstr>
      <vt:lpstr>Consejos</vt:lpstr>
      <vt:lpstr>Consejos</vt:lpstr>
      <vt:lpstr>Consejos</vt:lpstr>
      <vt:lpstr>Cómo se mide</vt:lpstr>
      <vt:lpstr>Enlaces de referencia</vt:lpstr>
    </vt:vector>
  </TitlesOfParts>
  <Company>http://www.centor.mx.gd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Centor</dc:creator>
  <cp:lastModifiedBy>hugo play</cp:lastModifiedBy>
  <cp:revision>328</cp:revision>
  <dcterms:created xsi:type="dcterms:W3CDTF">2010-11-18T01:06:41Z</dcterms:created>
  <dcterms:modified xsi:type="dcterms:W3CDTF">2014-02-17T13:56:32Z</dcterms:modified>
</cp:coreProperties>
</file>